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79" r:id="rId2"/>
    <p:sldId id="305" r:id="rId3"/>
    <p:sldId id="256" r:id="rId4"/>
    <p:sldId id="257" r:id="rId5"/>
    <p:sldId id="258" r:id="rId6"/>
    <p:sldId id="259" r:id="rId7"/>
    <p:sldId id="260" r:id="rId8"/>
    <p:sldId id="261" r:id="rId9"/>
    <p:sldId id="262" r:id="rId10"/>
    <p:sldId id="263" r:id="rId11"/>
    <p:sldId id="264" r:id="rId12"/>
    <p:sldId id="266" r:id="rId13"/>
    <p:sldId id="267" r:id="rId14"/>
    <p:sldId id="275" r:id="rId15"/>
    <p:sldId id="268" r:id="rId16"/>
    <p:sldId id="269" r:id="rId17"/>
    <p:sldId id="270" r:id="rId18"/>
    <p:sldId id="271" r:id="rId19"/>
    <p:sldId id="272" r:id="rId20"/>
    <p:sldId id="273" r:id="rId21"/>
    <p:sldId id="274" r:id="rId22"/>
    <p:sldId id="265" r:id="rId23"/>
    <p:sldId id="276" r:id="rId24"/>
    <p:sldId id="277" r:id="rId25"/>
    <p:sldId id="278" r:id="rId26"/>
    <p:sldId id="280" r:id="rId27"/>
    <p:sldId id="282" r:id="rId28"/>
    <p:sldId id="281" r:id="rId29"/>
    <p:sldId id="283" r:id="rId30"/>
    <p:sldId id="284" r:id="rId31"/>
    <p:sldId id="285" r:id="rId32"/>
    <p:sldId id="286" r:id="rId33"/>
    <p:sldId id="287" r:id="rId34"/>
    <p:sldId id="288" r:id="rId35"/>
    <p:sldId id="289" r:id="rId36"/>
    <p:sldId id="290" r:id="rId37"/>
    <p:sldId id="292" r:id="rId38"/>
    <p:sldId id="293" r:id="rId39"/>
    <p:sldId id="294" r:id="rId40"/>
    <p:sldId id="291" r:id="rId41"/>
    <p:sldId id="295" r:id="rId42"/>
    <p:sldId id="296" r:id="rId43"/>
    <p:sldId id="297" r:id="rId44"/>
    <p:sldId id="299" r:id="rId45"/>
    <p:sldId id="301" r:id="rId46"/>
    <p:sldId id="300" r:id="rId47"/>
    <p:sldId id="302" r:id="rId48"/>
    <p:sldId id="303" r:id="rId49"/>
    <p:sldId id="306" r:id="rId50"/>
    <p:sldId id="307" r:id="rId51"/>
    <p:sldId id="308" r:id="rId52"/>
    <p:sldId id="309" r:id="rId53"/>
    <p:sldId id="310" r:id="rId54"/>
    <p:sldId id="311" r:id="rId55"/>
    <p:sldId id="304" r:id="rId56"/>
    <p:sldId id="312" r:id="rId57"/>
    <p:sldId id="317" r:id="rId58"/>
    <p:sldId id="318" r:id="rId59"/>
    <p:sldId id="319" r:id="rId6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9" autoAdjust="0"/>
    <p:restoredTop sz="96467" autoAdjust="0"/>
  </p:normalViewPr>
  <p:slideViewPr>
    <p:cSldViewPr snapToGrid="0">
      <p:cViewPr varScale="1">
        <p:scale>
          <a:sx n="104" d="100"/>
          <a:sy n="104" d="100"/>
        </p:scale>
        <p:origin x="96"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5T15:44:14.472"/>
    </inkml:context>
    <inkml:brush xml:id="br0">
      <inkml:brushProperty name="width" value="0.35" units="cm"/>
      <inkml:brushProperty name="height" value="0.35" units="cm"/>
      <inkml:brushProperty name="color" value="#FFFFFF"/>
    </inkml:brush>
  </inkml:definitions>
  <inkml:trace contextRef="#ctx0" brushRef="#br0">217 366 4915,'12'-11'5,"1"1"0,18-13-1,-21 17 28,0-1 0,0 0 1,-1-1-1,0 0 0,14-16 0,-23 23-19,0 1 0,1-1 0,-1 1 0,0-1 0,1 1 1,-1-1-1,0 1 0,1-1 0,-1 1 0,1-1 0,-1 1 1,0 0-1,1-1 0,-1 1 0,1 0 0,-1-1 0,1 1 0,0 0 1,-1 0-1,1 0 0,-1-1 0,1 1 0,-1 0 0,1 0 1,0 0-1,-1 0 0,2 0 0,7 11 464,1 0-239,-10-10-235,1-1 0,-1 0 0,0 0 1,0 0-1,0 0 0,0 0 1,0 0-1,0 0 0,1 1 1,-1-1-1,0 0 0,0 0 1,0 0-1,0 0 0,1 0 1,-1 0-1,0 0 0,0 0 1,0 0-1,1 0 0,-1 0 1,0 0-1,0 0 0,0 0 1,0 0-1,1 0 0,-1 0 1,0 0-1,0 0 0,0 0 1,0-1-1,1 1 0,-1 0 1,0 0-1,0 0 0,0 0 1,0 0-1,0 0 0,0 0 0,1-1 1,-1 1-1,0 0 0,0 0 1,0 0-1,0-1 0,3-11 4,-4-13-17,0 24 32,0-1 0,1 1-1,-1-1 1,0 1 0,0-1-1,0 1 1,0 0-1,-1 0 1,1-1 0,0 1-1,0 0 1,-1 0 0,1 0-1,-1 0 1,1 1 0,-1-1-1,1 0 1,-1 1-1,1-1 1,-1 0 0,1 1-1,-1 0 1,0-1 0,1 1-1,-1 0 1,0 0 0,0 0-1,1 0 1,-1 0 0,0 1-1,1-1 1,-1 0-1,0 1 1,1-1 0,-1 1-1,1 0 1,-1-1 0,-2 3-1,2-2 9,0 0-1,0 0 0,-1 0 1,1 0-1,0 1 0,0-1 1,0 1-1,0-1 1,1 1-1,-1 0 0,0 0 1,1 0-1,-1 0 0,1 0 1,0 0-1,0 0 1,0 1-1,0-1 0,0 0 1,0 1-1,0-1 0,1 0 1,-1 1-1,1-1 0,0 1 1,-1 2-1,2-3 9,0 1 1,1-1-1,-1 0 0,0 0 0,0 0 1,1 0-1,-1 0 0,1 0 0,0 0 0,0-1 1,-1 1-1,1-1 0,0 1 0,0-1 0,1 0 1,-1 1-1,0-1 0,0 0 0,0-1 1,1 1-1,-1 0 0,5 0 0,-1 1 16,-1-1 0,1 0 0,-1 0 0,1-1 0,0 1 0,0-1 0,-1-1 0,1 1 0,6-2 0,-9 1-49,1-1 0,-1 0 0,0 0 0,0 0 0,1 0 0,-1-1 0,0 1 0,-1-1 0,1 1 0,0-1 0,-1 0 0,0 0 0,0-1 0,0 1 0,0 0 0,0-1 0,0 1 0,-1-1 0,0 1 0,2-7 0,2-9-117,-1-1-1,3-32 1,-6 41 108,0-1-7,3-34-94,-4 44 114,0-1 0,0 1-1,0 0 1,0-1 0,-1 1 0,1 0-1,-1-1 1,1 1 0,-1 0 0,0 0-1,0-1 1,0 1 0,0 0 0,-3-3-1,4 5 7,-1-1-1,1 1 0,0 0 0,-1-1 1,1 1-1,-1 0 0,1-1 0,-1 1 1,1 0-1,-1 0 0,1 0 0,-1-1 1,0 1-1,1 0 0,-1 0 0,1 0 1,-1 0-1,1 0 0,-1 0 0,0 0 1,1 0-1,-1 0 0,1 0 0,-1 1 1,1-1-1,-2 0 0,-15 13 269,-7 18 122,18-20-295,-1 1-1,2-1 1,0 1 0,-7 23-1,10-28-58,0-1-1,1 1 0,0 0 0,0-1 1,1 1-1,0 0 0,0 0 1,0-1-1,1 1 0,0 0 0,2 7 1,-1-12-19,-1 1 1,1 0-1,0-1 1,0 1-1,0-1 1,0 1 0,0-1-1,1 0 1,-1 0-1,1 0 1,-1 0-1,1-1 1,0 1 0,-1-1-1,1 1 1,0-1-1,0 0 1,0 0-1,0 0 1,0 0-1,1-1 1,-1 0 0,0 1-1,0-1 1,3 0-1,1 0 27,-1 0 1,0 0-1,0 0 0,0-1 1,0 0-1,0 0 0,0-1 0,0 0 1,0 0-1,-1 0 0,1 0 1,6-5-1,-6 2-98,0 0 0,0-1 0,0 0 0,-1 0 0,0 0 0,-1 0 0,6-9 0,22-53-317,-25 55 302,-5 6 10,1 1-1,-1-1 1,0 1 0,0-1 0,-1 0 0,1 1 0,-2-1 0,1 0-1,-1 0 1,0-11 0,-1 16 58,1-1 0,-1 0 0,0 1-1,0-1 1,0 1 0,0-1 0,0 1 0,0-1 0,-1 1-1,1 0 1,-1 0 0,1-1 0,-1 1 0,0 0 0,0 1-1,0-1 1,0 0 0,0 0 0,0 1 0,-1 0 0,1-1-1,-1 1 1,1 0 0,-1 0 0,1 0 0,-1 0 0,1 1 0,-1-1-1,-3 0 1,-21-2 209,-1 1 0,0 1-1,1 1 1,-35 5 0,58-4-190,-1-1 0,0 1 0,0 0-1,1 1 1,-1-1 0,1 1 0,-1 0 0,1 0 0,0 0 0,0 1 0,0-1-1,0 1 1,0 0 0,0 0 0,1 0 0,-4 5 0,4-3 6,0-1 0,0 1-1,0 0 1,1 0 0,0 0 0,0 0 0,0 0 0,1 0 0,0 1 0,0-1-1,0 1 1,1-1 0,0 11 0,0 1 80,-1-4-2,2-1 0,-1 1 0,2 0 1,0-1-1,4 15 0,-5-24-80,0 1 0,1 0 1,0-1-1,0 1 0,0-1 0,0 0 0,0 0 0,1 0 1,-1 0-1,1 0 0,0 0 0,0-1 0,0 1 0,0-1 1,0 0-1,1 0 0,-1 0 0,1 0 0,-1-1 0,1 1 1,4 0-1,26 6 252,0-1 0,1-2-1,0-2 1,0-1 0,58-4 0,-90 2-288,0 0 1,0 0-1,0-1 1,0 1-1,0-1 1,0 0-1,0 0 1,0 0-1,0 0 1,-1 0-1,1 0 1,0-1-1,-1 1 1,1-1-1,-1 0 1,0 0-1,0 0 0,1 0 1,-1 0-1,2-4 1,-2 3-40,-1 1 0,0-1 0,0 0 1,-1 1-1,1-1 0,0 0 0,-1 0 0,0 0 1,0 0-1,0 1 0,0-1 0,0 0 0,0 0 0,-1 0 1,1 0-1,-1 1 0,0-1 0,0 0 0,0 1 1,0-1-1,0 0 0,-3-2 0,0-2-54,-1 1-1,0 0 1,0 0-1,0 0 1,-1 0-1,0 1 1,0 0-1,0 0 1,-1 1-1,0-1 1,0 2-1,0-1 1,0 1 0,-11-4-1,-6-1 196,-1 2 0,1 0 0,-31-3-1,6 4 62,0 1 0,-69 5 0,115-1-150,0 0 0,0 0-1,0 0 1,1 1 0,-1 0 0,0-1-1,0 1 1,1 0 0,-1 0 0,0 0-1,1 1 1,-1-1 0,1 1 0,0-1-1,-1 1 1,1 0 0,0 0 0,0 0-1,-3 4 1,2-1 17,1-1-1,0 1 1,1-1-1,-1 1 1,1 0-1,0-1 1,0 1-1,0 0 1,1 0-1,0 8 1,0-5 9,-1 0 0,2 0 0,-1-1-1,1 1 1,1 0 0,-1-1 0,1 1 0,1-1 0,-1 0 0,1 1 0,1-1 0,-1 0 0,1-1 0,0 1 0,1-1-1,-1 0 1,1 0 0,1 0 0,-1-1 0,1 1 0,0-1 0,0-1 0,0 1 0,1-1 0,9 5 0,-10-6-9,1 0 1,-1 0 0,1-1 0,0 0 0,0 0-1,0 0 1,0-1 0,0 0 0,0-1-1,11 0 1,-13 0-52,-1-1 0,1 0 0,-1 0 0,1 0 0,-1-1 0,1 1 0,-1-1-1,0 0 1,0-1 0,0 1 0,0-1 0,0 1 0,0-1 0,-1 0 0,1-1 0,5-6-1,-1 0-98,-1-1 0,0 0 1,0-1-1,-1 1 0,0-1 0,-1-1 0,0 1 0,-1-1 0,-1 1 0,0-1 0,-1 0 0,0-1 0,0-25 0,-2 38 121,0-1 0,0 0 1,0 1-1,0-1 1,0 1-1,-1-1 0,1 1 1,0-1-1,-1 1 0,1-1 1,-1 1-1,0 0 0,0-1 1,1 1-1,-1 0 1,0-1-1,0 1 0,0 0 1,0 0-1,0 0 0,0 0 1,-1 0-1,1 0 1,0 0-1,-1 0 0,1 0 1,0 1-1,-1-1 0,1 0 1,-1 1-1,1 0 0,-1-1 1,1 1-1,-1 0 1,1-1-1,-3 1 0,1 0 18,0 1-1,-1-1 1,1 1-1,0-1 1,0 1-1,0 0 0,0 0 1,0 1-1,1-1 1,-1 0-1,0 1 1,0 0-1,1 0 1,-1-1-1,1 2 1,0-1-1,-3 3 1,0 1 15,1 1 1,0-1-1,1 1 1,0 0-1,0 0 1,0 0 0,1 0-1,0 0 1,-2 14-1,3-10 15,0 0-1,0 0 0,1 1 0,0-1 1,5 22-1,-5-31-32,1 1-1,0 0 1,0-1 0,1 1-1,-1-1 1,0 1-1,1-1 1,0 0 0,-1 1-1,1-1 1,0 0 0,0 0-1,0 0 1,0-1 0,1 1-1,-1 0 1,1-1 0,-1 0-1,1 1 1,-1-1 0,1 0-1,-1 0 1,1 0-1,0-1 1,0 1 0,-1-1-1,6 1 1,7 0 61,1 0 1,0-1-1,25-3 0,-34 2-68,-4 1-14,-1 0-1,1-1 0,-1 1 0,0-1 0,1 1 0,-1-1 1,0 0-1,1 0 0,-1 0 0,0 0 0,0-1 1,0 1-1,0 0 0,0-1 0,0 1 0,0-1 0,0 0 1,-1 0-1,4-4 0,-4 3-27,1 0 0,-1 0 0,0 0 0,0 0 0,0 0 0,0 0 0,-1-1 0,1 1 0,-1 0 1,0-1-1,0 1 0,0 0 0,-1-5 0,0 3 1,1 0 1,-2 0-1,1 0 1,0 0-1,-1 0 1,0 1-1,0-1 1,0 1-1,-1-1 1,0 1-1,0 0 1,0 0-1,0 0 1,0 0-1,-1 1 1,1-1-1,-1 1 1,0 0-1,-8-5 1,10 7 40,0 0 0,-1 0 0,1 0 0,0 1 0,-1-1 0,1 0 0,0 1 0,-1 0 0,1 0-1,-1-1 1,1 1 0,0 0 0,-1 1 0,1-1 0,-1 0 0,1 1 0,0 0 0,-1-1 0,1 1 0,0 0 0,0 0 0,-4 2 0,3 0 10,1-1-1,-1 0 0,1 1 0,0 0 1,0-1-1,0 1 0,1 0 1,-1 0-1,0 0 0,1 0 1,0 0-1,0 1 0,0-1 1,0 0-1,0 7 0,-2 13 55,1 0 0,1 0-1,1 0 1,4 28 0,-4-50-68,0 0 0,0 0 0,0 0 0,0 0 0,0 0 0,0 1 0,1-1 0,-1 0-1,0 0 1,1 0 0,-1 0 0,0 0 0,1 0 0,0 0 0,-1 0 0,1 0 0,-1 0 0,1 0 0,0 0 0,0-1 0,0 1 0,-1 0 0,1 0 0,0-1 0,0 1 0,0-1 0,0 1-1,0-1 1,0 1 0,0-1 0,1 1 0,-1-1 0,0 0 0,0 0 0,0 1 0,0-1 0,0 0 0,2 0 0,-2-1-13,1 1 1,-1-1-1,0 0 1,0 1-1,0-1 1,0 0-1,0 1 0,0-1 1,0 0-1,0 0 1,0 0-1,0 0 1,0 0-1,-1 0 0,1 0 1,0 0-1,-1-1 1,1 1-1,-1 0 1,1 0-1,-1 0 0,0-1 1,1 1-1,-1 0 1,0 0-1,0-1 1,0 1-1,0 0 1,0-1-1,0 1 0,0 0 1,-1 0-1,1-3 1,-1 2-2,0 0 0,1 0 1,-1 0-1,0 0 0,0 0 0,0 0 1,-1 0-1,1 0 0,0 0 1,-1 0-1,1 1 0,-1-1 1,0 1-1,1-1 0,-1 1 0,0-1 1,0 1-1,0 0 0,0 0 1,0 0-1,0 0 0,-3-1 0,4 2 14,-1 0 0,1-1 0,0 1 0,-1 0 0,1 0 0,-1-1-1,1 1 1,0 0 0,-1 1 0,1-1 0,0 0 0,-1 0 0,1 0 0,0 1-1,-1-1 1,1 1 0,0-1 0,0 1 0,-1 0 0,1-1 0,0 1-1,0 0 1,0 0 0,0 0 0,0 0 0,0 0 0,0 0 0,0 0-1,0 0 1,1 0 0,-1 0 0,0 0 0,1 0 0,-1 1 0,0-1-1,1 0 1,-1 3 0,-2 12 60,2-1 0,-1 1 0,2 0 0,0 0 0,4 27 0,-4-39-57,0-2-2,0 0 1,0 0 0,0 0-1,1 0 1,-1 0-1,0 0 1,1 1 0,0-1-1,-1 0 1,1 0-1,0 0 1,0-1-1,0 1 1,0 0 0,0 0-1,1 0 1,-1-1-1,0 1 1,4 2 0,-5-4-12,1 0-1,-1 0 1,0 0 0,0 0 0,1 0 0,-1 0 0,0 0 0,1 0 0,-1 0 0,0 0 0,1 0 0,-1 0 0,0 0 0,0 0 0,1-1 0,-1 1 0,0 0 0,1 0 0,-1 0 0,0 0 0,0-1 0,1 1 0,-1 0 0,0 0-1,0-1 1,0 1 0,1 0 0,-1 0 0,0-1 0,0 1 0,0 0 0,0 0 0,0-1 0,0 1 0,1 0 0,-1-1 0,0 1 0,0 0 0,0-1 0,0 1 0,0 0 0,0-1 0,0 1 0,0 0 0,0 0 0,-1-1-1,1 1 1,0 0 0,0-1 0,0 1 0,-3-18-236,1 14 213,0 0-1,-1 0 1,1 0-1,-1 0 1,1 1-1,-1-1 1,0 1-1,-1 0 1,1 0-1,-1 0 1,1 0-1,-1 1 1,0-1-1,0 1 1,0 0-1,0 0 1,0 0-1,-6-1 1,8 2 38,-1 0 1,1 0 0,-1 1-1,1-1 1,-1 1 0,1-1 0,-1 1-1,0 0 1,1 0 0,-1 0 0,0 0-1,1 1 1,-1-1 0,0 1-1,1 0 1,-1-1 0,1 1 0,-1 0-1,1 0 1,0 1 0,-1-1 0,1 0-1,0 1 1,0 0 0,0-1-1,0 1 1,0 0 0,0 0 0,0 0-1,1 0 1,-3 4 0,0 2 26,1 1-1,0-1 1,1 1 0,0 0 0,0 0-1,1 0 1,-1 15 0,5 65 218,-2-86-244,-1 0 0,0 0 0,1 0 0,-1 0 0,1 1 0,0-1-1,0 0 1,0-1 0,0 1 0,1 0 0,-1 0 0,1 0 0,-1-1 0,1 1 0,0-1 0,0 1 0,1-1 0,2 3 0,-3-4-12,0 0 1,0-1-1,0 1 0,0 0 1,0-1-1,0 1 1,0-1-1,1 1 0,-1-1 1,0 0-1,0 0 1,1 0-1,-1 0 0,0-1 1,0 1-1,0 0 1,1-1-1,-1 0 0,0 1 1,0-1-1,0 0 1,0 0-1,0 0 0,0 0 1,0-1-1,2-1 1,4-3-89,-1-1 1,0 0 0,0 0 0,0 0 0,-1-1-1,0 0 1,-1 0 0,1 0 0,-2-1-1,1 0 1,-1 0 0,-1 0 0,1 0 0,-2-1-1,1 0 1,1-17 0,-4 26 88,0-1 0,1 1 0,-2 0-1,1-1 1,0 1 0,0 0 0,0 0 0,-1-1 0,1 1 0,0 0 0,-1 0-1,1 0 1,-1-1 0,0 1 0,1 0 0,-1 0 0,0 0 0,0 0 0,1 0-1,-1 0 1,0 0 0,0 1 0,0-1 0,0 0 0,0 0 0,0 1 0,-1-1-1,1 1 1,0-1 0,0 1 0,0-1 0,-1 1 0,1 0 0,0-1 0,0 1 0,-1 0-1,1 0 1,0 0 0,0 0 0,-1 0 0,-2 1 0,2-1 10,-1 0 0,1 1 1,-1 0-1,1-1 0,0 1 1,-1 0-1,1 0 0,0 1 1,-1-1-1,1 0 0,0 1 1,0-1-1,0 1 0,0 0 1,1 0-1,-1-1 0,0 1 1,1 0-1,-1 1 0,-1 3 1,0 3 23,1-1 1,0 1 0,1 0 0,-1 1 0,2-1-1,0 0 1,0 0 0,0 0 0,1 0-1,4 17 1,1-17 65,-3-17-176,-1-17-300,-3 21 317,0-1 1,0 1-1,0-1 1,0 1-1,-1 0 1,0-1-1,1 1 1,-2 0-1,1 0 0,0 0 1,-1 1-1,0-1 1,-4-4-1,1 3 12,1 0 0,-1 1-1,0 0 1,0 0 0,0 0-1,0 1 1,-13-5 0,-4 1 113,1 2 1,-1 0 0,0 1-1,-29 0 1,40 3-30,-1-1-7,-1 1 1,1 1-1,-25 2 0,35-1-18,0-1-1,1 0 0,-1 1 1,1 0-1,-1-1 1,1 1-1,0 0 0,-1 0 1,1 1-1,0-1 0,-1 0 1,1 1-1,0-1 0,0 1 1,0 0-1,1 0 1,-1-1-1,0 1 0,1 0 1,-1 1-1,1-1 0,-1 0 1,1 0-1,0 1 0,0-1 1,-1 4-1,0 4 24,1 0 0,0 1 1,0-1-1,1 0 0,0 1 0,1-1 0,0 0 0,1 0 1,0 1-1,4 9 0,-5-18-26,0 0 1,0 0-1,0-1 1,0 1-1,0 0 0,1-1 1,-1 1-1,0-1 1,1 1-1,0-1 1,-1 0-1,1 1 0,0-1 1,0 0-1,-1 0 1,1-1-1,0 1 1,0 0-1,0 0 0,0-1 1,0 1-1,0-1 1,0 0-1,0 0 0,0 0 1,0 0-1,1 0 1,-1 0-1,0 0 1,0-1-1,0 1 0,4-2 1,3-1 43,1 0 0,-1 0 0,0-1-1,0-1 1,12-7 0,-8 3-43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07:59:39.290"/>
    </inkml:context>
    <inkml:brush xml:id="br0">
      <inkml:brushProperty name="width" value="0.35" units="cm"/>
      <inkml:brushProperty name="height" value="0.35" units="cm"/>
      <inkml:brushProperty name="color" value="#FFFFFF"/>
    </inkml:brush>
  </inkml:definitions>
  <inkml:trace contextRef="#ctx0" brushRef="#br0">1 151 4915,'575'0'12075,"-555"-1"-11413,1 0 0,-1-2 0,29-6 0,-120 10 2315,-313 4-2670,239-6-292,140 1-15,-1-1 0,0 0 0,1 0 0,-1 0 0,1-1 0,-1 1 0,1-1 0,-9-5 0,13 7 0,1 0 0,0 0 0,0 0 0,0 0 0,0 0 0,0-1 0,0 1 0,0 0 0,0 0 0,0 0 0,-1 0 0,1 0 0,0 0 0,0 0 0,0 0 0,0 0 0,0 0 0,0-1 0,0 1 0,0 0 0,0 0 0,0 0 0,0 0 0,0 0 0,0 0 0,0 0 0,0 0 0,0-1 0,0 1 0,0 0 0,0 0 0,0 0 0,0 0 0,0 0 0,0 0 0,0 0 0,0-1 0,0 1 0,0 0 0,0 0 0,0 0 0,0 0 0,0 0 0,0 0 0,1 0 0,-1 0 0,0 0 0,0 0 0,0-1 0,0 1 0,0 0 0,0 0 0,0 0 0,0 0 0,10-5 0,13-1 0,200-22 0,5 19 0,-167 8 0,172-8 0,132 7 0,-192 4 0,-62-12 0,1048 11 0,-834-10 0,-289 9 0,391-8 0,-304 7 0,-1576 1 0,1345-5 0,50 1 0,-22-5 0,-15 1 0,-44-2 0,598 20 0,-356-10 0,302 7 0,-16-4 0,-215-4 0,-164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07:59:43.006"/>
    </inkml:context>
    <inkml:brush xml:id="br0">
      <inkml:brushProperty name="width" value="0.35" units="cm"/>
      <inkml:brushProperty name="height" value="0.35" units="cm"/>
      <inkml:brushProperty name="color" value="#FFFFFF"/>
    </inkml:brush>
  </inkml:definitions>
  <inkml:trace contextRef="#ctx0" brushRef="#br0">1 221 4915,'1'1'90,"0"0"1,0 0-1,0 0 0,0 0 1,0-1-1,0 1 1,1 0-1,-1-1 0,0 1 1,0-1-1,1 1 0,-1-1 1,0 0-1,1 1 0,-1-1 1,0 0-1,1 0 0,0 0 1,1 0 46,63 7 1896,0-3-1,76-5 0,-47-1-319,1 2-787,321-7 6506,-72-24-7432,-85 11 0,-164 15 0,-47 2 0,53-2 0,-62 5 0,763-7 0,-654 3 0,140-6 0,294-13 0,-118 4 0,-216 14 0,-64 2 0,-49-6 0,-21 1 0,65-1 0,125 9 0,-285-2-132,0 0 0,32-9 0,18-2-109,301-8 530,-225 16-153,-23-2-54,78-2 48,484 9-130,-661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07:59:45.501"/>
    </inkml:context>
    <inkml:brush xml:id="br0">
      <inkml:brushProperty name="width" value="0.35" units="cm"/>
      <inkml:brushProperty name="height" value="0.35" units="cm"/>
      <inkml:brushProperty name="color" value="#FFFFFF"/>
    </inkml:brush>
  </inkml:definitions>
  <inkml:trace contextRef="#ctx0" brushRef="#br0">0 160 4915,'2'0'93,"-1"1"0,0 0 1,0 0-1,0-1 0,1 1 0,-1-1 0,0 1 1,0-1-1,1 1 0,-1-1 0,0 0 0,1 0 1,-1 0-1,0 0 0,1 0 0,2 0 0,-2 0 95,360 4 8703,-200-6-5677,-123 2-2979,472-8 3675,-34-16-3910,31-14 0,-219 16 0,-149 10 0,20 8 0,-52 3 0,386-18 0,6 15 0,-81 4 0,-184-13 0,102-1 0,944 14 0,-761-8 0,146 8 0,-658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07:59:50.344"/>
    </inkml:context>
    <inkml:brush xml:id="br0">
      <inkml:brushProperty name="width" value="0.35" units="cm"/>
      <inkml:brushProperty name="height" value="0.35" units="cm"/>
      <inkml:brushProperty name="color" value="#FFFFFF"/>
    </inkml:brush>
  </inkml:definitions>
  <inkml:trace contextRef="#ctx0" brushRef="#br0">6717 107 4915,'-149'8'5105,"-136"-7"-990,151 8-1126,-1524-9 2824,1423-6-5813,120 2 0,-89-13 0,156 14 0,-302-13 0,45 9 0,-627 7 0,731-10 0,-193-15 0,227 21 0,3-1 0,-17-1 0,-226-5 0,191 9 0,108 0 0,-228-4 0,217 6 0,110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08:06:10.177"/>
    </inkml:context>
    <inkml:brush xml:id="br0">
      <inkml:brushProperty name="width" value="0.35" units="cm"/>
      <inkml:brushProperty name="height" value="0.35" units="cm"/>
      <inkml:brushProperty name="color" value="#FFFFFF"/>
    </inkml:brush>
  </inkml:definitions>
  <inkml:trace contextRef="#ctx0" brushRef="#br0">428 429 22039,'-428'-214'0,"856"-1"0,-856 430 0,16444-215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08:12:38.521"/>
    </inkml:context>
    <inkml:brush xml:id="br0">
      <inkml:brushProperty name="width" value="0.35" units="cm"/>
      <inkml:brushProperty name="height" value="0.35" units="cm"/>
      <inkml:brushProperty name="color" value="#FFFFFF"/>
    </inkml:brush>
  </inkml:definitions>
  <inkml:trace contextRef="#ctx0" brushRef="#br0">428 429 22039,'-428'-214'0,"856"-1"0,-856 430 0,16444-215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911E2-FD8B-4651-BE9D-E0D4FB50AAD4}" type="datetimeFigureOut">
              <a:rPr lang="tr-TR" smtClean="0"/>
              <a:t>12.12.2025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9745D-194E-4161-897F-B6EC23E06C81}" type="slidenum">
              <a:rPr lang="tr-TR" smtClean="0"/>
              <a:t>‹#›</a:t>
            </a:fld>
            <a:endParaRPr lang="tr-TR"/>
          </a:p>
        </p:txBody>
      </p:sp>
    </p:spTree>
    <p:extLst>
      <p:ext uri="{BB962C8B-B14F-4D97-AF65-F5344CB8AC3E}">
        <p14:creationId xmlns:p14="http://schemas.microsoft.com/office/powerpoint/2010/main" val="359800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759745D-194E-4161-897F-B6EC23E06C81}" type="slidenum">
              <a:rPr lang="tr-TR" smtClean="0"/>
              <a:t>12</a:t>
            </a:fld>
            <a:endParaRPr lang="tr-TR"/>
          </a:p>
        </p:txBody>
      </p:sp>
    </p:spTree>
    <p:extLst>
      <p:ext uri="{BB962C8B-B14F-4D97-AF65-F5344CB8AC3E}">
        <p14:creationId xmlns:p14="http://schemas.microsoft.com/office/powerpoint/2010/main" val="352777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C01D0E-7742-E596-3F8A-C6861038200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8EC11DC6-88F4-571E-4010-B879528C0D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1B57491-1A02-4DF3-4EE0-4BFE71A6FB69}"/>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5" name="Alt Bilgi Yer Tutucusu 4">
            <a:extLst>
              <a:ext uri="{FF2B5EF4-FFF2-40B4-BE49-F238E27FC236}">
                <a16:creationId xmlns:a16="http://schemas.microsoft.com/office/drawing/2014/main" id="{F7B470B8-50EF-F8FD-7BA3-8854506DDFB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2DFD4E5-001C-359B-FC4C-4AD1A2A0A58D}"/>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1951413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4662A9-4080-E813-E3BF-A321A0F9794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68343B4D-F5E6-6544-3A68-48BA6926E10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01D058F-A1FD-E228-A58A-E384797DE671}"/>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5" name="Alt Bilgi Yer Tutucusu 4">
            <a:extLst>
              <a:ext uri="{FF2B5EF4-FFF2-40B4-BE49-F238E27FC236}">
                <a16:creationId xmlns:a16="http://schemas.microsoft.com/office/drawing/2014/main" id="{000F84B2-32EB-48B0-C2C3-7941135B012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3BAA2E8-B795-F11C-A290-466C92F5DD41}"/>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1146871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8A4C9B36-6E71-D65D-EF4E-A068979AE63C}"/>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D203A87F-3F19-5731-740F-B973E147B8B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38D7D88-030C-8C11-F80E-427E47291B16}"/>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5" name="Alt Bilgi Yer Tutucusu 4">
            <a:extLst>
              <a:ext uri="{FF2B5EF4-FFF2-40B4-BE49-F238E27FC236}">
                <a16:creationId xmlns:a16="http://schemas.microsoft.com/office/drawing/2014/main" id="{631C5280-AD31-0816-2B5D-D93328D7DE2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CF3AC62-D31F-EA2E-D32D-DEB51E1A55B7}"/>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24442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408DF3-7937-F036-BC4A-D3B4AE6F124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EA7ABD6-CC3D-672B-8DF3-4419C184ABA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9EEE86A-08E4-0978-6409-22412C3C614C}"/>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5" name="Alt Bilgi Yer Tutucusu 4">
            <a:extLst>
              <a:ext uri="{FF2B5EF4-FFF2-40B4-BE49-F238E27FC236}">
                <a16:creationId xmlns:a16="http://schemas.microsoft.com/office/drawing/2014/main" id="{3B33F6EA-41E1-42B3-59F2-5A5704E8D5E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E567940-5495-671E-16DB-BDD53D9314E7}"/>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3594834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02C3C1-27A0-43C3-1DBF-0DFC898AAE7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15E2B77A-95CF-96C0-2E01-C4023E7393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3F0AA35-5294-6CB9-2F1F-9EE047BE8841}"/>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5" name="Alt Bilgi Yer Tutucusu 4">
            <a:extLst>
              <a:ext uri="{FF2B5EF4-FFF2-40B4-BE49-F238E27FC236}">
                <a16:creationId xmlns:a16="http://schemas.microsoft.com/office/drawing/2014/main" id="{4B164640-E0D0-A3A2-AF0C-AD0EDE2C6B0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944E860-753E-5505-D19B-D0DCB0B83440}"/>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2945078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15D1BE-492F-A023-0F48-0CCB9588974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0D82B52-032F-BB23-1C01-5CD65DB6DEE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EA80A40-7F8F-FEA4-6822-9AD8B7C4F62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922C9EDD-6AC7-43C4-EE6A-3728E0FF76F5}"/>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6" name="Alt Bilgi Yer Tutucusu 5">
            <a:extLst>
              <a:ext uri="{FF2B5EF4-FFF2-40B4-BE49-F238E27FC236}">
                <a16:creationId xmlns:a16="http://schemas.microsoft.com/office/drawing/2014/main" id="{F93CF5F1-705B-505E-AC29-BFC0E454317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A6B249D-41AC-CA0C-BAF4-8047DD5600F9}"/>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1029986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B88092-80F8-AB33-75B3-8F56B91DF682}"/>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2A4B5D2-2DD3-5122-D2FE-218DC70678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176D8A1-8E58-0BBB-227D-A310FF214502}"/>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9AB1F90C-20BD-2055-3174-C50FED06F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8A93A87A-2241-8C20-8DB1-497613AB79B6}"/>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D3F92F8-A357-77F3-1862-ABC1E69E91B7}"/>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8" name="Alt Bilgi Yer Tutucusu 7">
            <a:extLst>
              <a:ext uri="{FF2B5EF4-FFF2-40B4-BE49-F238E27FC236}">
                <a16:creationId xmlns:a16="http://schemas.microsoft.com/office/drawing/2014/main" id="{5FFA120B-2EBD-3F10-8E2E-70928936432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BA24D6D4-B16E-7631-87D8-8C26F872699E}"/>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4652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ACE2DE-E5C1-6E36-6663-2850830A57F5}"/>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7398740-CD85-35A6-8068-3E298C351F29}"/>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4" name="Alt Bilgi Yer Tutucusu 3">
            <a:extLst>
              <a:ext uri="{FF2B5EF4-FFF2-40B4-BE49-F238E27FC236}">
                <a16:creationId xmlns:a16="http://schemas.microsoft.com/office/drawing/2014/main" id="{4DEB8368-8CFC-855E-3D55-4F02F49E6A80}"/>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23441671-5A71-0F93-26CC-57D4A2B2E4DC}"/>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522605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00ABF32E-B0AE-4672-2524-956259AFD9F2}"/>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3" name="Alt Bilgi Yer Tutucusu 2">
            <a:extLst>
              <a:ext uri="{FF2B5EF4-FFF2-40B4-BE49-F238E27FC236}">
                <a16:creationId xmlns:a16="http://schemas.microsoft.com/office/drawing/2014/main" id="{A25BC32B-C8DB-A23C-CACA-452BD344E271}"/>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023B711-84EC-70F3-736F-2A90C0835A1C}"/>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4234182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E64E98-84E3-6AF5-78F4-AC07FC3C198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EDB53F0-FE85-6B5B-A611-270A2920C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01CC3570-22C1-1C64-66F8-18727389D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93C3716-A55F-886C-0F25-90D95CD9AB10}"/>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6" name="Alt Bilgi Yer Tutucusu 5">
            <a:extLst>
              <a:ext uri="{FF2B5EF4-FFF2-40B4-BE49-F238E27FC236}">
                <a16:creationId xmlns:a16="http://schemas.microsoft.com/office/drawing/2014/main" id="{C8ADEB75-7B3E-2068-DEAD-8E65E4FDD9A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20A7CAD-F83B-050E-303F-599AED1273FB}"/>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1911554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961672-EAF6-79C8-F422-FD98CB6AE3A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6D56D473-12A3-D6D6-8922-57A6290EFC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588C952B-7F8F-66B4-69A3-4E8414255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9F09644-AE9C-ED25-3656-74B8817712D7}"/>
              </a:ext>
            </a:extLst>
          </p:cNvPr>
          <p:cNvSpPr>
            <a:spLocks noGrp="1"/>
          </p:cNvSpPr>
          <p:nvPr>
            <p:ph type="dt" sz="half" idx="10"/>
          </p:nvPr>
        </p:nvSpPr>
        <p:spPr/>
        <p:txBody>
          <a:bodyPr/>
          <a:lstStyle/>
          <a:p>
            <a:fld id="{76A3BB36-6BF4-4B54-B316-2F8E4044F76B}" type="datetimeFigureOut">
              <a:rPr lang="tr-TR" smtClean="0"/>
              <a:t>12.12.2025</a:t>
            </a:fld>
            <a:endParaRPr lang="tr-TR"/>
          </a:p>
        </p:txBody>
      </p:sp>
      <p:sp>
        <p:nvSpPr>
          <p:cNvPr id="6" name="Alt Bilgi Yer Tutucusu 5">
            <a:extLst>
              <a:ext uri="{FF2B5EF4-FFF2-40B4-BE49-F238E27FC236}">
                <a16:creationId xmlns:a16="http://schemas.microsoft.com/office/drawing/2014/main" id="{C3924127-7374-3CA7-035B-54AE2855F61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0B80F8E-68A1-1EE8-9C64-6CCE4620799C}"/>
              </a:ext>
            </a:extLst>
          </p:cNvPr>
          <p:cNvSpPr>
            <a:spLocks noGrp="1"/>
          </p:cNvSpPr>
          <p:nvPr>
            <p:ph type="sldNum" sz="quarter" idx="12"/>
          </p:nvPr>
        </p:nvSpPr>
        <p:spPr/>
        <p:txBody>
          <a:bodyPr/>
          <a:lstStyle/>
          <a:p>
            <a:fld id="{56180B22-4D86-4834-8AE9-9B0DA05A8728}" type="slidenum">
              <a:rPr lang="tr-TR" smtClean="0"/>
              <a:t>‹#›</a:t>
            </a:fld>
            <a:endParaRPr lang="tr-TR"/>
          </a:p>
        </p:txBody>
      </p:sp>
    </p:spTree>
    <p:extLst>
      <p:ext uri="{BB962C8B-B14F-4D97-AF65-F5344CB8AC3E}">
        <p14:creationId xmlns:p14="http://schemas.microsoft.com/office/powerpoint/2010/main" val="2013294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C2920D0B-A707-C3F7-5A89-6B8C467A31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9E7C680-9CCE-ACDE-D5D1-6668B7AFF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1F2F8D7-A47B-AFEA-AD5D-2A04E029FA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A3BB36-6BF4-4B54-B316-2F8E4044F76B}" type="datetimeFigureOut">
              <a:rPr lang="tr-TR" smtClean="0"/>
              <a:t>12.12.2025</a:t>
            </a:fld>
            <a:endParaRPr lang="tr-TR"/>
          </a:p>
        </p:txBody>
      </p:sp>
      <p:sp>
        <p:nvSpPr>
          <p:cNvPr id="5" name="Alt Bilgi Yer Tutucusu 4">
            <a:extLst>
              <a:ext uri="{FF2B5EF4-FFF2-40B4-BE49-F238E27FC236}">
                <a16:creationId xmlns:a16="http://schemas.microsoft.com/office/drawing/2014/main" id="{AD7B3C21-9986-DCCE-10FA-443692EF1E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914C43CA-48D2-3378-F7E0-3D9BFA78C4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180B22-4D86-4834-8AE9-9B0DA05A8728}" type="slidenum">
              <a:rPr lang="tr-TR" smtClean="0"/>
              <a:t>‹#›</a:t>
            </a:fld>
            <a:endParaRPr lang="tr-TR"/>
          </a:p>
        </p:txBody>
      </p:sp>
    </p:spTree>
    <p:extLst>
      <p:ext uri="{BB962C8B-B14F-4D97-AF65-F5344CB8AC3E}">
        <p14:creationId xmlns:p14="http://schemas.microsoft.com/office/powerpoint/2010/main" val="2257080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customXml" Target="../ink/ink3.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customXml" Target="../ink/ink5.xml"/></Relationships>
</file>

<file path=ppt/slides/_rels/slide2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hyperlink" Target="https://www.datacamp.com/tutorial/introduction-to-convolutional-neural-networks-cnns" TargetMode="External"/><Relationship Id="rId3" Type="http://schemas.openxmlformats.org/officeDocument/2006/relationships/hyperlink" Target="https://www.geeksforgeeks.org/deep-learning/introduction-deep-learning/" TargetMode="External"/><Relationship Id="rId7" Type="http://schemas.openxmlformats.org/officeDocument/2006/relationships/hyperlink" Target="https://bartubozkurt35.medium.com/cnn-convolutional-neural-networks-nedir-a5bafc4a82a1" TargetMode="External"/><Relationship Id="rId2" Type="http://schemas.openxmlformats.org/officeDocument/2006/relationships/hyperlink" Target="https://nyilmazsimsek.medium.com/derin-%C3%B6%C4%9Frenme-deep-learning-nedir-ve-nas%C4%B1l-%C3%A7al%C4%B1%C5%9F%C4%B1r-2d7f5850782" TargetMode="External"/><Relationship Id="rId1" Type="http://schemas.openxmlformats.org/officeDocument/2006/relationships/slideLayout" Target="../slideLayouts/slideLayout7.xml"/><Relationship Id="rId6" Type="http://schemas.openxmlformats.org/officeDocument/2006/relationships/hyperlink" Target="https://medium.com/@tuncerergin/convolutional-neural-network-convnet-yada-cnn-nedir-nasil-calisir-97a0f5d34cad" TargetMode="External"/><Relationship Id="rId11" Type="http://schemas.openxmlformats.org/officeDocument/2006/relationships/hyperlink" Target="https://www.ibm.com/think/topics/recurrent-neural-networks" TargetMode="External"/><Relationship Id="rId5" Type="http://schemas.openxmlformats.org/officeDocument/2006/relationships/hyperlink" Target="https://www.geeksforgeeks.org/artificial-intelligence/artificial-neural-networks-and-its-applications/" TargetMode="External"/><Relationship Id="rId10" Type="http://schemas.openxmlformats.org/officeDocument/2006/relationships/hyperlink" Target="https://medium.com/deep-learning-turkiye/rnn-nedir-nas%C4%B1l-%C3%A7al%C4%B1%C5%9F%C4%B1r-9e5d572689e1" TargetMode="External"/><Relationship Id="rId4" Type="http://schemas.openxmlformats.org/officeDocument/2006/relationships/hyperlink" Target="https://ece-akdagli.medium.com/yapay-sinir-a%C4%9Flar%C4%B1-artificial-neural-network-ann-d7846dfcb022" TargetMode="External"/><Relationship Id="rId9" Type="http://schemas.openxmlformats.org/officeDocument/2006/relationships/hyperlink" Target="https://medium.com/@hamzaerguder/recurrent-neural-network-nedir-bdd3d0839120"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mohamedbakrey094.medium.com/radial-basis-function-networks-rbfns-be2ec324d8fb" TargetMode="External"/><Relationship Id="rId3" Type="http://schemas.openxmlformats.org/officeDocument/2006/relationships/hyperlink" Target="https://medium.com/deep-learning-turkiye/uzun-k%C4%B1sa-vadeli-bellek-lstm-b018c07174a3" TargetMode="External"/><Relationship Id="rId7" Type="http://schemas.openxmlformats.org/officeDocument/2006/relationships/hyperlink" Target="https://www.geeksforgeeks.org/deep-learning/generative-adversarial-network-gan/" TargetMode="External"/><Relationship Id="rId2" Type="http://schemas.openxmlformats.org/officeDocument/2006/relationships/hyperlink" Target="https://mfakca.medium.com/lstm-nedir-nas%C4%B1l-%C3%A7al%C4%B1%C5%9F%C4%B1r-326866fd8869" TargetMode="External"/><Relationship Id="rId1" Type="http://schemas.openxmlformats.org/officeDocument/2006/relationships/slideLayout" Target="../slideLayouts/slideLayout7.xml"/><Relationship Id="rId6" Type="http://schemas.openxmlformats.org/officeDocument/2006/relationships/hyperlink" Target="https://medium.com/deep-learning-turkiye/%C3%A7eki%C5%9Fmeli-%C3%BCretici-a%C4%9Flar-gan-e64716f4ee9c" TargetMode="External"/><Relationship Id="rId11" Type="http://schemas.openxmlformats.org/officeDocument/2006/relationships/hyperlink" Target="https://www.datacamp.com/tutorial/self-organizing-maps" TargetMode="External"/><Relationship Id="rId5" Type="http://schemas.openxmlformats.org/officeDocument/2006/relationships/hyperlink" Target="https://medium.com/teknopar-akademi/generative-adversarial-networks-gans-t%C3%BCrk%C3%A7e-8eedeee7e2ae" TargetMode="External"/><Relationship Id="rId10" Type="http://schemas.openxmlformats.org/officeDocument/2006/relationships/hyperlink" Target="https://www.geeksforgeeks.org/python/self-organising-maps-kohonen-maps/" TargetMode="External"/><Relationship Id="rId4" Type="http://schemas.openxmlformats.org/officeDocument/2006/relationships/hyperlink" Target="https://www.geeksforgeeks.org/deep-learning/deep-learning-introduction-to-long-short-term-memory/" TargetMode="External"/><Relationship Id="rId9" Type="http://schemas.openxmlformats.org/officeDocument/2006/relationships/hyperlink" Target="https://www.geeksforgeeks.org/deep-learning/what-are-radial-basis-function-neural-networks/"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suhedacilek.medium.com/resnet-residual-network-nedir-49105e642566" TargetMode="External"/><Relationship Id="rId3" Type="http://schemas.openxmlformats.org/officeDocument/2006/relationships/hyperlink" Target="https://www.geeksforgeeks.org/deep-learning/deep-belief-network-dbn-in-deep-learning/" TargetMode="External"/><Relationship Id="rId7" Type="http://schemas.openxmlformats.org/officeDocument/2006/relationships/hyperlink" Target="https://www.datacamp.com/blog/what-is-transfer-learning-in-ai-an-introductory-guide" TargetMode="External"/><Relationship Id="rId2" Type="http://schemas.openxmlformats.org/officeDocument/2006/relationships/hyperlink" Target="https://medium.com/@batincangurbuz/derin-i%CC%87nan%C3%A7-a%C4%9Flar%C4%B1-deep-belief-network-dbn-5d120bfd9c5c" TargetMode="External"/><Relationship Id="rId1" Type="http://schemas.openxmlformats.org/officeDocument/2006/relationships/slideLayout" Target="../slideLayouts/slideLayout7.xml"/><Relationship Id="rId6" Type="http://schemas.openxmlformats.org/officeDocument/2006/relationships/hyperlink" Target="https://medium.com/novaresearchlab/%C3%B6%C4%9Frenme-aktar%C4%B1m%C4%B1-transfer-learning-c0b8126965c4" TargetMode="External"/><Relationship Id="rId11" Type="http://schemas.openxmlformats.org/officeDocument/2006/relationships/hyperlink" Target="https://www.geeksforgeeks.org/artificial-intelligence/a-beginners-guide-to-deep-reinforcement-learning/" TargetMode="External"/><Relationship Id="rId5" Type="http://schemas.openxmlformats.org/officeDocument/2006/relationships/hyperlink" Target="https://www.geeksforgeeks.org/machine-learning/auto-encoders/" TargetMode="External"/><Relationship Id="rId10" Type="http://schemas.openxmlformats.org/officeDocument/2006/relationships/hyperlink" Target="https://medium.com/machine-learning-t%C3%BCrkiye/reinforcement-learninge-giri%C5%9F-25a539e0693d" TargetMode="External"/><Relationship Id="rId4" Type="http://schemas.openxmlformats.org/officeDocument/2006/relationships/hyperlink" Target="https://cihanongun.medium.com/autoencoder-otokodlay%C4%B1c%C4%B1-nedir-ne-i%C3%A7in-kullan%C4%B1l%C4%B1r-e520a591746a" TargetMode="External"/><Relationship Id="rId9" Type="http://schemas.openxmlformats.org/officeDocument/2006/relationships/hyperlink" Target="https://www.geeksforgeeks.org/deep-learning/residual-networks-resnet-deep-learning/"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www.datacamp.com/tutorial/how-transformers-work" TargetMode="External"/><Relationship Id="rId3" Type="http://schemas.openxmlformats.org/officeDocument/2006/relationships/hyperlink" Target="https://blog.openzeka.com/ai/transformer-modeli-nedir/#:~:text=Transformer%20modelleri%2C%20bir%20dizideki%20birbirini,bir%20dizi%20matematiksel%20teknik%20uygular" TargetMode="External"/><Relationship Id="rId7" Type="http://schemas.openxmlformats.org/officeDocument/2006/relationships/hyperlink" Target="https://www.ibm.com/think/topics/transformer-model" TargetMode="External"/><Relationship Id="rId2" Type="http://schemas.openxmlformats.org/officeDocument/2006/relationships/hyperlink" Target="https://medium.com/huawei-developers-tr/transformer-modeli-ve-%C3%A7al%C4%B1%C5%9Fma-prensipleri-bffdc4c5af0c" TargetMode="External"/><Relationship Id="rId1" Type="http://schemas.openxmlformats.org/officeDocument/2006/relationships/slideLayout" Target="../slideLayouts/slideLayout7.xml"/><Relationship Id="rId6" Type="http://schemas.openxmlformats.org/officeDocument/2006/relationships/hyperlink" Target="https://www.geeksforgeeks.org/machine-learning/getting-started-with-transformers/" TargetMode="External"/><Relationship Id="rId5" Type="http://schemas.openxmlformats.org/officeDocument/2006/relationships/hyperlink" Target="https://medium.com/@zeynepdagtekin/2017de-her-%C5%9Feyi-de%C4%9Fi%C5%9Ftiren-makale-attention-is-all-you-need-e4168f9aaf49" TargetMode="External"/><Relationship Id="rId4" Type="http://schemas.openxmlformats.org/officeDocument/2006/relationships/hyperlink" Target="https://medium.com/bir-ba%C5%9Fka-d%C3%BCnya/transformer-modelleri-ve-attention-mekanizmas%C4%B1-392f053a980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grafik tasarım, grafik içeren bir resim&#10;&#10;Yapay zeka tarafından oluşturulmuş içerik yanlış olabilir.">
            <a:extLst>
              <a:ext uri="{FF2B5EF4-FFF2-40B4-BE49-F238E27FC236}">
                <a16:creationId xmlns:a16="http://schemas.microsoft.com/office/drawing/2014/main" id="{D44BEB3F-5CAA-B7E5-7597-270CD51E5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9522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içeren bir resim&#10;&#10;Yapay zeka tarafından oluşturulmuş içerik yanlış olabilir.">
            <a:extLst>
              <a:ext uri="{FF2B5EF4-FFF2-40B4-BE49-F238E27FC236}">
                <a16:creationId xmlns:a16="http://schemas.microsoft.com/office/drawing/2014/main" id="{85D0E38B-F71D-A04E-9608-187578E4F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9926" cy="5588287"/>
          </a:xfrm>
          <a:prstGeom prst="rect">
            <a:avLst/>
          </a:prstGeom>
        </p:spPr>
      </p:pic>
      <p:sp>
        <p:nvSpPr>
          <p:cNvPr id="4" name="Metin kutusu 3">
            <a:extLst>
              <a:ext uri="{FF2B5EF4-FFF2-40B4-BE49-F238E27FC236}">
                <a16:creationId xmlns:a16="http://schemas.microsoft.com/office/drawing/2014/main" id="{D4E84C3A-D7DD-2A28-B6B0-58BCE73854C5}"/>
              </a:ext>
            </a:extLst>
          </p:cNvPr>
          <p:cNvSpPr txBox="1"/>
          <p:nvPr/>
        </p:nvSpPr>
        <p:spPr>
          <a:xfrm>
            <a:off x="7407255" y="1318808"/>
            <a:ext cx="4142544" cy="523220"/>
          </a:xfrm>
          <a:prstGeom prst="rect">
            <a:avLst/>
          </a:prstGeom>
          <a:noFill/>
        </p:spPr>
        <p:txBody>
          <a:bodyPr wrap="non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Demografik bilgiler </a:t>
            </a:r>
            <a:r>
              <a:rPr lang="tr-TR" sz="1400" dirty="0">
                <a:latin typeface="Calibri" panose="020F0502020204030204" pitchFamily="34" charset="0"/>
                <a:ea typeface="Calibri" panose="020F0502020204030204" pitchFamily="34" charset="0"/>
                <a:cs typeface="Calibri" panose="020F0502020204030204" pitchFamily="34" charset="0"/>
              </a:rPr>
              <a:t>= yaş, cinsiyet, genetik yatkınlık, …</a:t>
            </a:r>
          </a:p>
          <a:p>
            <a:r>
              <a:rPr lang="tr-TR" sz="1400" b="1" dirty="0">
                <a:latin typeface="Calibri" panose="020F0502020204030204" pitchFamily="34" charset="0"/>
                <a:ea typeface="Calibri" panose="020F0502020204030204" pitchFamily="34" charset="0"/>
                <a:cs typeface="Calibri" panose="020F0502020204030204" pitchFamily="34" charset="0"/>
              </a:rPr>
              <a:t>Biyometrik ölçüler </a:t>
            </a:r>
            <a:r>
              <a:rPr lang="tr-TR" sz="1400" dirty="0">
                <a:latin typeface="Calibri" panose="020F0502020204030204" pitchFamily="34" charset="0"/>
                <a:ea typeface="Calibri" panose="020F0502020204030204" pitchFamily="34" charset="0"/>
                <a:cs typeface="Calibri" panose="020F0502020204030204" pitchFamily="34" charset="0"/>
              </a:rPr>
              <a:t>= kolesterol, EKG, BMI, …</a:t>
            </a:r>
          </a:p>
        </p:txBody>
      </p:sp>
      <p:sp>
        <p:nvSpPr>
          <p:cNvPr id="5" name="Metin kutusu 4">
            <a:extLst>
              <a:ext uri="{FF2B5EF4-FFF2-40B4-BE49-F238E27FC236}">
                <a16:creationId xmlns:a16="http://schemas.microsoft.com/office/drawing/2014/main" id="{2ECA8290-BEA6-CA54-3B2A-06553D560AE3}"/>
              </a:ext>
            </a:extLst>
          </p:cNvPr>
          <p:cNvSpPr txBox="1"/>
          <p:nvPr/>
        </p:nvSpPr>
        <p:spPr>
          <a:xfrm>
            <a:off x="7407255" y="1974733"/>
            <a:ext cx="4929390" cy="738664"/>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Verideki eksik değerler tespit edilip uygun yöntemlerle işlenir.</a:t>
            </a:r>
          </a:p>
          <a:p>
            <a:r>
              <a:rPr lang="tr-TR" sz="1400" dirty="0">
                <a:latin typeface="Calibri" panose="020F0502020204030204" pitchFamily="34" charset="0"/>
                <a:ea typeface="Calibri" panose="020F0502020204030204" pitchFamily="34" charset="0"/>
                <a:cs typeface="Calibri" panose="020F0502020204030204" pitchFamily="34" charset="0"/>
              </a:rPr>
              <a:t>Tüm özelliklerin benzer ölçeklerde olması için normalizasyon veya standardizasyon uygulanır.</a:t>
            </a:r>
          </a:p>
        </p:txBody>
      </p:sp>
      <p:sp>
        <p:nvSpPr>
          <p:cNvPr id="8" name="Metin kutusu 7">
            <a:extLst>
              <a:ext uri="{FF2B5EF4-FFF2-40B4-BE49-F238E27FC236}">
                <a16:creationId xmlns:a16="http://schemas.microsoft.com/office/drawing/2014/main" id="{0DB3F3A1-3BAE-080D-D4F9-69601A72C15A}"/>
              </a:ext>
            </a:extLst>
          </p:cNvPr>
          <p:cNvSpPr txBox="1"/>
          <p:nvPr/>
        </p:nvSpPr>
        <p:spPr>
          <a:xfrm>
            <a:off x="417110" y="3932275"/>
            <a:ext cx="4682664" cy="1169551"/>
          </a:xfrm>
          <a:prstGeom prst="rect">
            <a:avLst/>
          </a:prstGeom>
          <a:noFill/>
        </p:spPr>
        <p:txBody>
          <a:bodyPr wrap="square" rtlCol="0">
            <a:spAutoFit/>
          </a:bodyPr>
          <a:lstStyle/>
          <a:p>
            <a:r>
              <a:rPr lang="tr-TR" sz="1400" b="1" dirty="0"/>
              <a:t>Model Testi</a:t>
            </a:r>
          </a:p>
          <a:p>
            <a:r>
              <a:rPr lang="tr-TR" sz="1400" dirty="0"/>
              <a:t>Eğitim tamamlandıktan sonra, model daha önce hiç görmediği test verisi üzerinde değerlendirilir.</a:t>
            </a:r>
            <a:br>
              <a:rPr lang="tr-TR" sz="1400" dirty="0"/>
            </a:br>
            <a:r>
              <a:rPr lang="tr-TR" sz="1400" dirty="0"/>
              <a:t>Performansı ölçmek için </a:t>
            </a:r>
            <a:r>
              <a:rPr lang="tr-TR" sz="1400" b="1" dirty="0" err="1"/>
              <a:t>accuracy</a:t>
            </a:r>
            <a:r>
              <a:rPr lang="tr-TR" sz="1400" dirty="0"/>
              <a:t>, </a:t>
            </a:r>
            <a:r>
              <a:rPr lang="tr-TR" sz="1400" b="1" dirty="0"/>
              <a:t>F1-score</a:t>
            </a:r>
            <a:r>
              <a:rPr lang="tr-TR" sz="1400" dirty="0"/>
              <a:t> gibi değerlendirme metrikleri kullanılabilir.</a:t>
            </a:r>
          </a:p>
        </p:txBody>
      </p:sp>
      <p:sp>
        <p:nvSpPr>
          <p:cNvPr id="9" name="Metin kutusu 8">
            <a:extLst>
              <a:ext uri="{FF2B5EF4-FFF2-40B4-BE49-F238E27FC236}">
                <a16:creationId xmlns:a16="http://schemas.microsoft.com/office/drawing/2014/main" id="{3E956A2E-EEE9-9875-BD9A-24A75252866E}"/>
              </a:ext>
            </a:extLst>
          </p:cNvPr>
          <p:cNvSpPr txBox="1"/>
          <p:nvPr/>
        </p:nvSpPr>
        <p:spPr>
          <a:xfrm>
            <a:off x="7407255" y="2756253"/>
            <a:ext cx="4375710" cy="523220"/>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Model için en önemli özniteliklerin seçilmesi, gereksiz olanların çıkarılmasıdır.</a:t>
            </a:r>
          </a:p>
        </p:txBody>
      </p:sp>
      <p:sp>
        <p:nvSpPr>
          <p:cNvPr id="10" name="Metin kutusu 9">
            <a:extLst>
              <a:ext uri="{FF2B5EF4-FFF2-40B4-BE49-F238E27FC236}">
                <a16:creationId xmlns:a16="http://schemas.microsoft.com/office/drawing/2014/main" id="{007069F9-7CDC-B94D-B443-5F6C9F360125}"/>
              </a:ext>
            </a:extLst>
          </p:cNvPr>
          <p:cNvSpPr txBox="1"/>
          <p:nvPr/>
        </p:nvSpPr>
        <p:spPr>
          <a:xfrm>
            <a:off x="7407255" y="3374797"/>
            <a:ext cx="4375710" cy="523220"/>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Mevcut özelliklerden yeni, daha anlamlı temsil oluşturan dönüşümlerin yapılmasıdır.</a:t>
            </a:r>
          </a:p>
        </p:txBody>
      </p:sp>
      <p:sp>
        <p:nvSpPr>
          <p:cNvPr id="12" name="Metin kutusu 11">
            <a:extLst>
              <a:ext uri="{FF2B5EF4-FFF2-40B4-BE49-F238E27FC236}">
                <a16:creationId xmlns:a16="http://schemas.microsoft.com/office/drawing/2014/main" id="{A9822317-3294-89C6-151F-112EF06BF1FA}"/>
              </a:ext>
            </a:extLst>
          </p:cNvPr>
          <p:cNvSpPr txBox="1"/>
          <p:nvPr/>
        </p:nvSpPr>
        <p:spPr>
          <a:xfrm>
            <a:off x="7293495" y="1302525"/>
            <a:ext cx="287258" cy="323165"/>
          </a:xfrm>
          <a:prstGeom prst="rect">
            <a:avLst/>
          </a:prstGeom>
          <a:noFill/>
        </p:spPr>
        <p:txBody>
          <a:bodyPr wrap="none" rtlCol="0">
            <a:spAutoFit/>
          </a:bodyPr>
          <a:lstStyle/>
          <a:p>
            <a:r>
              <a:rPr lang="tr-TR" sz="1500" b="1" dirty="0">
                <a:solidFill>
                  <a:schemeClr val="accent4"/>
                </a:solidFill>
              </a:rPr>
              <a:t>1</a:t>
            </a:r>
          </a:p>
        </p:txBody>
      </p:sp>
      <p:sp>
        <p:nvSpPr>
          <p:cNvPr id="13" name="Metin kutusu 12">
            <a:extLst>
              <a:ext uri="{FF2B5EF4-FFF2-40B4-BE49-F238E27FC236}">
                <a16:creationId xmlns:a16="http://schemas.microsoft.com/office/drawing/2014/main" id="{97A391BB-0243-2E1E-1764-406CF3A2D81D}"/>
              </a:ext>
            </a:extLst>
          </p:cNvPr>
          <p:cNvSpPr txBox="1"/>
          <p:nvPr/>
        </p:nvSpPr>
        <p:spPr>
          <a:xfrm>
            <a:off x="7293495" y="1958031"/>
            <a:ext cx="287258" cy="323165"/>
          </a:xfrm>
          <a:prstGeom prst="rect">
            <a:avLst/>
          </a:prstGeom>
          <a:noFill/>
        </p:spPr>
        <p:txBody>
          <a:bodyPr wrap="none" rtlCol="0">
            <a:spAutoFit/>
          </a:bodyPr>
          <a:lstStyle/>
          <a:p>
            <a:r>
              <a:rPr lang="tr-TR" sz="1500" b="1" dirty="0">
                <a:solidFill>
                  <a:schemeClr val="accent4"/>
                </a:solidFill>
              </a:rPr>
              <a:t>2</a:t>
            </a:r>
          </a:p>
        </p:txBody>
      </p:sp>
      <p:sp>
        <p:nvSpPr>
          <p:cNvPr id="15" name="Metin kutusu 14">
            <a:extLst>
              <a:ext uri="{FF2B5EF4-FFF2-40B4-BE49-F238E27FC236}">
                <a16:creationId xmlns:a16="http://schemas.microsoft.com/office/drawing/2014/main" id="{BD489E6C-3CAC-0193-7817-F514D5D9587C}"/>
              </a:ext>
            </a:extLst>
          </p:cNvPr>
          <p:cNvSpPr txBox="1"/>
          <p:nvPr/>
        </p:nvSpPr>
        <p:spPr>
          <a:xfrm>
            <a:off x="7293495" y="2746915"/>
            <a:ext cx="287258" cy="323165"/>
          </a:xfrm>
          <a:prstGeom prst="rect">
            <a:avLst/>
          </a:prstGeom>
          <a:noFill/>
        </p:spPr>
        <p:txBody>
          <a:bodyPr wrap="none" rtlCol="0">
            <a:spAutoFit/>
          </a:bodyPr>
          <a:lstStyle/>
          <a:p>
            <a:r>
              <a:rPr lang="tr-TR" sz="1500" b="1" dirty="0">
                <a:solidFill>
                  <a:schemeClr val="accent4"/>
                </a:solidFill>
              </a:rPr>
              <a:t>3</a:t>
            </a:r>
          </a:p>
        </p:txBody>
      </p:sp>
      <p:sp>
        <p:nvSpPr>
          <p:cNvPr id="16" name="Metin kutusu 15">
            <a:extLst>
              <a:ext uri="{FF2B5EF4-FFF2-40B4-BE49-F238E27FC236}">
                <a16:creationId xmlns:a16="http://schemas.microsoft.com/office/drawing/2014/main" id="{51D3CA14-B545-F0C2-5A3E-EDD4968AE41C}"/>
              </a:ext>
            </a:extLst>
          </p:cNvPr>
          <p:cNvSpPr txBox="1"/>
          <p:nvPr/>
        </p:nvSpPr>
        <p:spPr>
          <a:xfrm>
            <a:off x="7293495" y="3374797"/>
            <a:ext cx="287258" cy="323165"/>
          </a:xfrm>
          <a:prstGeom prst="rect">
            <a:avLst/>
          </a:prstGeom>
          <a:noFill/>
        </p:spPr>
        <p:txBody>
          <a:bodyPr wrap="none" rtlCol="0">
            <a:spAutoFit/>
          </a:bodyPr>
          <a:lstStyle/>
          <a:p>
            <a:r>
              <a:rPr lang="tr-TR" sz="1500" b="1" dirty="0">
                <a:solidFill>
                  <a:schemeClr val="accent4"/>
                </a:solidFill>
              </a:rPr>
              <a:t>4</a:t>
            </a:r>
          </a:p>
        </p:txBody>
      </p:sp>
      <p:sp>
        <p:nvSpPr>
          <p:cNvPr id="17" name="Metin kutusu 16">
            <a:extLst>
              <a:ext uri="{FF2B5EF4-FFF2-40B4-BE49-F238E27FC236}">
                <a16:creationId xmlns:a16="http://schemas.microsoft.com/office/drawing/2014/main" id="{A2ED4397-317B-3941-ED17-3C168A4383A3}"/>
              </a:ext>
            </a:extLst>
          </p:cNvPr>
          <p:cNvSpPr txBox="1"/>
          <p:nvPr/>
        </p:nvSpPr>
        <p:spPr>
          <a:xfrm>
            <a:off x="8267462" y="4147067"/>
            <a:ext cx="287258" cy="323165"/>
          </a:xfrm>
          <a:prstGeom prst="rect">
            <a:avLst/>
          </a:prstGeom>
          <a:noFill/>
        </p:spPr>
        <p:txBody>
          <a:bodyPr wrap="none" rtlCol="0">
            <a:spAutoFit/>
          </a:bodyPr>
          <a:lstStyle/>
          <a:p>
            <a:r>
              <a:rPr lang="tr-TR" sz="1500" b="1" dirty="0">
                <a:solidFill>
                  <a:schemeClr val="accent4"/>
                </a:solidFill>
              </a:rPr>
              <a:t>5</a:t>
            </a:r>
          </a:p>
        </p:txBody>
      </p:sp>
      <p:sp>
        <p:nvSpPr>
          <p:cNvPr id="18" name="Metin kutusu 17">
            <a:extLst>
              <a:ext uri="{FF2B5EF4-FFF2-40B4-BE49-F238E27FC236}">
                <a16:creationId xmlns:a16="http://schemas.microsoft.com/office/drawing/2014/main" id="{23059A5B-7588-104A-AEF7-CD8458C2D335}"/>
              </a:ext>
            </a:extLst>
          </p:cNvPr>
          <p:cNvSpPr txBox="1"/>
          <p:nvPr/>
        </p:nvSpPr>
        <p:spPr>
          <a:xfrm>
            <a:off x="273481" y="3932275"/>
            <a:ext cx="287258" cy="323165"/>
          </a:xfrm>
          <a:prstGeom prst="rect">
            <a:avLst/>
          </a:prstGeom>
          <a:noFill/>
        </p:spPr>
        <p:txBody>
          <a:bodyPr wrap="none" rtlCol="0">
            <a:spAutoFit/>
          </a:bodyPr>
          <a:lstStyle/>
          <a:p>
            <a:r>
              <a:rPr lang="tr-TR" sz="1500" b="1" dirty="0">
                <a:solidFill>
                  <a:schemeClr val="accent4"/>
                </a:solidFill>
              </a:rPr>
              <a:t>6</a:t>
            </a:r>
          </a:p>
        </p:txBody>
      </p:sp>
      <p:pic>
        <p:nvPicPr>
          <p:cNvPr id="20" name="Resim 19" descr="öykü gelişim çizgisi; kumpas; grafiğini çıkarma, metin, çizgi, diyagram içeren bir resim&#10;&#10;Yapay zeka tarafından oluşturulmuş içerik yanlış olabilir.">
            <a:extLst>
              <a:ext uri="{FF2B5EF4-FFF2-40B4-BE49-F238E27FC236}">
                <a16:creationId xmlns:a16="http://schemas.microsoft.com/office/drawing/2014/main" id="{95E7E141-57DB-0C8B-5A2D-9A1D0520C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81" y="1351887"/>
            <a:ext cx="3307192" cy="1957858"/>
          </a:xfrm>
          <a:prstGeom prst="rect">
            <a:avLst/>
          </a:prstGeom>
        </p:spPr>
      </p:pic>
      <p:cxnSp>
        <p:nvCxnSpPr>
          <p:cNvPr id="22" name="Düz Bağlayıcı 21">
            <a:extLst>
              <a:ext uri="{FF2B5EF4-FFF2-40B4-BE49-F238E27FC236}">
                <a16:creationId xmlns:a16="http://schemas.microsoft.com/office/drawing/2014/main" id="{8F5FE95D-0977-D5E0-C85B-DE4EEFAA46B5}"/>
              </a:ext>
            </a:extLst>
          </p:cNvPr>
          <p:cNvCxnSpPr/>
          <p:nvPr/>
        </p:nvCxnSpPr>
        <p:spPr>
          <a:xfrm>
            <a:off x="273481" y="1302525"/>
            <a:ext cx="0" cy="2126475"/>
          </a:xfrm>
          <a:prstGeom prst="line">
            <a:avLst/>
          </a:prstGeom>
        </p:spPr>
        <p:style>
          <a:lnRef idx="2">
            <a:schemeClr val="dk1"/>
          </a:lnRef>
          <a:fillRef idx="0">
            <a:schemeClr val="dk1"/>
          </a:fillRef>
          <a:effectRef idx="1">
            <a:schemeClr val="dk1"/>
          </a:effectRef>
          <a:fontRef idx="minor">
            <a:schemeClr val="tx1"/>
          </a:fontRef>
        </p:style>
      </p:cxnSp>
      <p:cxnSp>
        <p:nvCxnSpPr>
          <p:cNvPr id="24" name="Düz Bağlayıcı 23">
            <a:extLst>
              <a:ext uri="{FF2B5EF4-FFF2-40B4-BE49-F238E27FC236}">
                <a16:creationId xmlns:a16="http://schemas.microsoft.com/office/drawing/2014/main" id="{0DC2F59E-8254-A233-0868-AD23662C136A}"/>
              </a:ext>
            </a:extLst>
          </p:cNvPr>
          <p:cNvCxnSpPr/>
          <p:nvPr/>
        </p:nvCxnSpPr>
        <p:spPr>
          <a:xfrm>
            <a:off x="128875" y="3279473"/>
            <a:ext cx="3639189" cy="30272"/>
          </a:xfrm>
          <a:prstGeom prst="line">
            <a:avLst/>
          </a:prstGeom>
        </p:spPr>
        <p:style>
          <a:lnRef idx="2">
            <a:schemeClr val="dk1"/>
          </a:lnRef>
          <a:fillRef idx="0">
            <a:schemeClr val="dk1"/>
          </a:fillRef>
          <a:effectRef idx="1">
            <a:schemeClr val="dk1"/>
          </a:effectRef>
          <a:fontRef idx="minor">
            <a:schemeClr val="tx1"/>
          </a:fontRef>
        </p:style>
      </p:cxnSp>
      <p:sp>
        <p:nvSpPr>
          <p:cNvPr id="25" name="Metin kutusu 24">
            <a:extLst>
              <a:ext uri="{FF2B5EF4-FFF2-40B4-BE49-F238E27FC236}">
                <a16:creationId xmlns:a16="http://schemas.microsoft.com/office/drawing/2014/main" id="{AF4BA388-07FE-92B8-0BD8-A25247106B0E}"/>
              </a:ext>
            </a:extLst>
          </p:cNvPr>
          <p:cNvSpPr txBox="1"/>
          <p:nvPr/>
        </p:nvSpPr>
        <p:spPr>
          <a:xfrm>
            <a:off x="3757653" y="3152001"/>
            <a:ext cx="567784" cy="276999"/>
          </a:xfrm>
          <a:prstGeom prst="rect">
            <a:avLst/>
          </a:prstGeom>
          <a:noFill/>
        </p:spPr>
        <p:txBody>
          <a:bodyPr wrap="none" rtlCol="0">
            <a:spAutoFit/>
          </a:bodyPr>
          <a:lstStyle/>
          <a:p>
            <a:r>
              <a:rPr lang="tr-TR" sz="1200" dirty="0" err="1">
                <a:latin typeface="Calibri" panose="020F0502020204030204" pitchFamily="34" charset="0"/>
                <a:ea typeface="Calibri" panose="020F0502020204030204" pitchFamily="34" charset="0"/>
                <a:cs typeface="Calibri" panose="020F0502020204030204" pitchFamily="34" charset="0"/>
              </a:rPr>
              <a:t>Epoch</a:t>
            </a:r>
            <a:endParaRPr lang="tr-TR" sz="1200" dirty="0">
              <a:latin typeface="Calibri" panose="020F0502020204030204" pitchFamily="34" charset="0"/>
              <a:ea typeface="Calibri" panose="020F0502020204030204" pitchFamily="34" charset="0"/>
              <a:cs typeface="Calibri" panose="020F0502020204030204" pitchFamily="34" charset="0"/>
            </a:endParaRPr>
          </a:p>
        </p:txBody>
      </p:sp>
      <p:sp>
        <p:nvSpPr>
          <p:cNvPr id="26" name="Metin kutusu 25">
            <a:extLst>
              <a:ext uri="{FF2B5EF4-FFF2-40B4-BE49-F238E27FC236}">
                <a16:creationId xmlns:a16="http://schemas.microsoft.com/office/drawing/2014/main" id="{85E2869C-3490-DA7A-9E95-19396869E5AA}"/>
              </a:ext>
            </a:extLst>
          </p:cNvPr>
          <p:cNvSpPr txBox="1"/>
          <p:nvPr/>
        </p:nvSpPr>
        <p:spPr>
          <a:xfrm>
            <a:off x="47296" y="1050888"/>
            <a:ext cx="452368" cy="276999"/>
          </a:xfrm>
          <a:prstGeom prst="rect">
            <a:avLst/>
          </a:prstGeom>
          <a:noFill/>
        </p:spPr>
        <p:txBody>
          <a:bodyPr wrap="none" rtlCol="0">
            <a:spAutoFit/>
          </a:bodyPr>
          <a:lstStyle/>
          <a:p>
            <a:r>
              <a:rPr lang="tr-TR" sz="1200" dirty="0" err="1">
                <a:latin typeface="Calibri" panose="020F0502020204030204" pitchFamily="34" charset="0"/>
                <a:ea typeface="Calibri" panose="020F0502020204030204" pitchFamily="34" charset="0"/>
                <a:cs typeface="Calibri" panose="020F0502020204030204" pitchFamily="34" charset="0"/>
              </a:rPr>
              <a:t>Loss</a:t>
            </a:r>
            <a:endParaRPr lang="tr-TR" sz="1200" dirty="0">
              <a:latin typeface="Calibri" panose="020F0502020204030204" pitchFamily="34" charset="0"/>
              <a:ea typeface="Calibri" panose="020F0502020204030204" pitchFamily="34" charset="0"/>
              <a:cs typeface="Calibri" panose="020F0502020204030204" pitchFamily="34" charset="0"/>
            </a:endParaRPr>
          </a:p>
        </p:txBody>
      </p:sp>
      <p:sp>
        <p:nvSpPr>
          <p:cNvPr id="27" name="Dikdörtgen 26">
            <a:extLst>
              <a:ext uri="{FF2B5EF4-FFF2-40B4-BE49-F238E27FC236}">
                <a16:creationId xmlns:a16="http://schemas.microsoft.com/office/drawing/2014/main" id="{66BB8E9F-3817-0510-37D7-1D002C473056}"/>
              </a:ext>
            </a:extLst>
          </p:cNvPr>
          <p:cNvSpPr/>
          <p:nvPr/>
        </p:nvSpPr>
        <p:spPr>
          <a:xfrm>
            <a:off x="8480399" y="4078514"/>
            <a:ext cx="3699527" cy="27794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r-TR" sz="1400" b="1" dirty="0">
                <a:solidFill>
                  <a:schemeClr val="tx1"/>
                </a:solidFill>
              </a:rPr>
              <a:t>Model: </a:t>
            </a:r>
            <a:r>
              <a:rPr lang="tr-TR" sz="1400" dirty="0">
                <a:solidFill>
                  <a:schemeClr val="tx1"/>
                </a:solidFill>
              </a:rPr>
              <a:t>1 giriş katmanı, seçilen sayıda gizli katman ve 1 çıkış katmanından oluşur. Örneğin:</a:t>
            </a:r>
            <a:br>
              <a:rPr lang="tr-TR" sz="1400" dirty="0">
                <a:solidFill>
                  <a:schemeClr val="tx1"/>
                </a:solidFill>
              </a:rPr>
            </a:br>
            <a:r>
              <a:rPr lang="tr-TR" sz="1400" b="1" dirty="0">
                <a:solidFill>
                  <a:schemeClr val="tx1"/>
                </a:solidFill>
              </a:rPr>
              <a:t>1 </a:t>
            </a:r>
            <a:r>
              <a:rPr lang="tr-TR" sz="1400" b="1" dirty="0" err="1">
                <a:solidFill>
                  <a:schemeClr val="tx1"/>
                </a:solidFill>
              </a:rPr>
              <a:t>input</a:t>
            </a:r>
            <a:r>
              <a:rPr lang="tr-TR" sz="1400" b="1" dirty="0">
                <a:solidFill>
                  <a:schemeClr val="tx1"/>
                </a:solidFill>
              </a:rPr>
              <a:t> → 3 </a:t>
            </a:r>
            <a:r>
              <a:rPr lang="tr-TR" sz="1400" b="1" dirty="0" err="1">
                <a:solidFill>
                  <a:schemeClr val="tx1"/>
                </a:solidFill>
              </a:rPr>
              <a:t>hidden</a:t>
            </a:r>
            <a:r>
              <a:rPr lang="tr-TR" sz="1400" b="1" dirty="0">
                <a:solidFill>
                  <a:schemeClr val="tx1"/>
                </a:solidFill>
              </a:rPr>
              <a:t> → 1 </a:t>
            </a:r>
            <a:r>
              <a:rPr lang="tr-TR" sz="1400" b="1" dirty="0" err="1">
                <a:solidFill>
                  <a:schemeClr val="tx1"/>
                </a:solidFill>
              </a:rPr>
              <a:t>output</a:t>
            </a:r>
            <a:endParaRPr lang="tr-TR" sz="1400" b="1" dirty="0">
              <a:solidFill>
                <a:schemeClr val="tx1"/>
              </a:solidFill>
            </a:endParaRPr>
          </a:p>
          <a:p>
            <a:br>
              <a:rPr lang="tr-TR" sz="1400" dirty="0">
                <a:solidFill>
                  <a:schemeClr val="tx1"/>
                </a:solidFill>
              </a:rPr>
            </a:br>
            <a:r>
              <a:rPr lang="tr-TR" sz="1400" dirty="0">
                <a:solidFill>
                  <a:schemeClr val="tx1"/>
                </a:solidFill>
              </a:rPr>
              <a:t>Gizli katman sayısı ve nöron sayıları tamamen </a:t>
            </a:r>
            <a:r>
              <a:rPr lang="tr-TR" sz="1400" b="1" dirty="0" err="1">
                <a:solidFill>
                  <a:schemeClr val="tx1"/>
                </a:solidFill>
              </a:rPr>
              <a:t>hiperparametredir</a:t>
            </a:r>
            <a:r>
              <a:rPr lang="tr-TR" sz="1400" dirty="0">
                <a:solidFill>
                  <a:schemeClr val="tx1"/>
                </a:solidFill>
              </a:rPr>
              <a:t> ve problem yapısına göre belirlenir.</a:t>
            </a:r>
          </a:p>
          <a:p>
            <a:r>
              <a:rPr lang="tr-TR" sz="1400" dirty="0">
                <a:solidFill>
                  <a:schemeClr val="tx1"/>
                </a:solidFill>
              </a:rPr>
              <a:t>Eğitim süreci, </a:t>
            </a:r>
            <a:r>
              <a:rPr lang="tr-TR" sz="1400" b="1" dirty="0" err="1">
                <a:solidFill>
                  <a:schemeClr val="tx1"/>
                </a:solidFill>
              </a:rPr>
              <a:t>forward</a:t>
            </a:r>
            <a:r>
              <a:rPr lang="tr-TR" sz="1400" b="1" dirty="0">
                <a:solidFill>
                  <a:schemeClr val="tx1"/>
                </a:solidFill>
              </a:rPr>
              <a:t> </a:t>
            </a:r>
            <a:r>
              <a:rPr lang="tr-TR" sz="1400" b="1" dirty="0" err="1">
                <a:solidFill>
                  <a:schemeClr val="tx1"/>
                </a:solidFill>
              </a:rPr>
              <a:t>propagation</a:t>
            </a:r>
            <a:r>
              <a:rPr lang="tr-TR" sz="1400" dirty="0">
                <a:solidFill>
                  <a:schemeClr val="tx1"/>
                </a:solidFill>
              </a:rPr>
              <a:t>, </a:t>
            </a:r>
            <a:r>
              <a:rPr lang="tr-TR" sz="1400" b="1" dirty="0" err="1">
                <a:solidFill>
                  <a:schemeClr val="tx1"/>
                </a:solidFill>
              </a:rPr>
              <a:t>loss</a:t>
            </a:r>
            <a:r>
              <a:rPr lang="tr-TR" sz="1400" b="1" dirty="0">
                <a:solidFill>
                  <a:schemeClr val="tx1"/>
                </a:solidFill>
              </a:rPr>
              <a:t> hesaplama</a:t>
            </a:r>
            <a:r>
              <a:rPr lang="tr-TR" sz="1400" dirty="0">
                <a:solidFill>
                  <a:schemeClr val="tx1"/>
                </a:solidFill>
              </a:rPr>
              <a:t> ve </a:t>
            </a:r>
            <a:r>
              <a:rPr lang="tr-TR" sz="1400" b="1" dirty="0" err="1">
                <a:solidFill>
                  <a:schemeClr val="tx1"/>
                </a:solidFill>
              </a:rPr>
              <a:t>backpropagation</a:t>
            </a:r>
            <a:r>
              <a:rPr lang="tr-TR" sz="1400" dirty="0">
                <a:solidFill>
                  <a:schemeClr val="tx1"/>
                </a:solidFill>
              </a:rPr>
              <a:t> adımlarının </a:t>
            </a:r>
            <a:r>
              <a:rPr lang="tr-TR" sz="1400" dirty="0" err="1">
                <a:solidFill>
                  <a:schemeClr val="tx1"/>
                </a:solidFill>
              </a:rPr>
              <a:t>loss</a:t>
            </a:r>
            <a:r>
              <a:rPr lang="tr-TR" sz="1400" dirty="0">
                <a:solidFill>
                  <a:schemeClr val="tx1"/>
                </a:solidFill>
              </a:rPr>
              <a:t> belirli bir seviyeye düşene kadar tekrar edilmesiyle gerçekleşir.</a:t>
            </a:r>
          </a:p>
        </p:txBody>
      </p:sp>
    </p:spTree>
    <p:extLst>
      <p:ext uri="{BB962C8B-B14F-4D97-AF65-F5344CB8AC3E}">
        <p14:creationId xmlns:p14="http://schemas.microsoft.com/office/powerpoint/2010/main" val="2508760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tasarım içeren bir resim&#10;&#10;Yapay zeka tarafından oluşturulmuş içerik yanlış olabilir.">
            <a:extLst>
              <a:ext uri="{FF2B5EF4-FFF2-40B4-BE49-F238E27FC236}">
                <a16:creationId xmlns:a16="http://schemas.microsoft.com/office/drawing/2014/main" id="{E674EAFE-FD52-86C9-0F2B-DA2ABF583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60875" cy="5740695"/>
          </a:xfrm>
          <a:prstGeom prst="rect">
            <a:avLst/>
          </a:prstGeom>
        </p:spPr>
      </p:pic>
    </p:spTree>
    <p:extLst>
      <p:ext uri="{BB962C8B-B14F-4D97-AF65-F5344CB8AC3E}">
        <p14:creationId xmlns:p14="http://schemas.microsoft.com/office/powerpoint/2010/main" val="301815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diyagram, ekran görüntüsü, çizgi içeren bir resim&#10;&#10;Yapay zeka tarafından oluşturulmuş içerik yanlış olabilir.">
            <a:extLst>
              <a:ext uri="{FF2B5EF4-FFF2-40B4-BE49-F238E27FC236}">
                <a16:creationId xmlns:a16="http://schemas.microsoft.com/office/drawing/2014/main" id="{826B0C37-F0EA-4A82-FDA9-9D5B9C116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60875" cy="5473981"/>
          </a:xfrm>
          <a:prstGeom prst="rect">
            <a:avLst/>
          </a:prstGeom>
        </p:spPr>
      </p:pic>
      <p:sp>
        <p:nvSpPr>
          <p:cNvPr id="4" name="Metin kutusu 3">
            <a:extLst>
              <a:ext uri="{FF2B5EF4-FFF2-40B4-BE49-F238E27FC236}">
                <a16:creationId xmlns:a16="http://schemas.microsoft.com/office/drawing/2014/main" id="{8FE979F4-F4AD-44D0-3A87-45E6D4F72FA4}"/>
              </a:ext>
            </a:extLst>
          </p:cNvPr>
          <p:cNvSpPr txBox="1"/>
          <p:nvPr/>
        </p:nvSpPr>
        <p:spPr>
          <a:xfrm>
            <a:off x="6687189" y="61370"/>
            <a:ext cx="5504811" cy="738664"/>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CNN’ler özellikle görüntü verisi ile çalışmak için tasarlanmış sinir ağı modelleridir. Yapı olarak </a:t>
            </a:r>
            <a:r>
              <a:rPr lang="tr-TR" sz="1400" dirty="0" err="1">
                <a:latin typeface="Calibri" panose="020F0502020204030204" pitchFamily="34" charset="0"/>
                <a:ea typeface="Calibri" panose="020F0502020204030204" pitchFamily="34" charset="0"/>
                <a:cs typeface="Calibri" panose="020F0502020204030204" pitchFamily="34" charset="0"/>
              </a:rPr>
              <a:t>ANN’e</a:t>
            </a:r>
            <a:r>
              <a:rPr lang="tr-TR" sz="1400" dirty="0">
                <a:latin typeface="Calibri" panose="020F0502020204030204" pitchFamily="34" charset="0"/>
                <a:ea typeface="Calibri" panose="020F0502020204030204" pitchFamily="34" charset="0"/>
                <a:cs typeface="Calibri" panose="020F0502020204030204" pitchFamily="34" charset="0"/>
              </a:rPr>
              <a:t> benzerler, ancak görüntülerin uzamsal (</a:t>
            </a:r>
            <a:r>
              <a:rPr lang="tr-TR" sz="1400" dirty="0" err="1">
                <a:latin typeface="Calibri" panose="020F0502020204030204" pitchFamily="34" charset="0"/>
                <a:ea typeface="Calibri" panose="020F0502020204030204" pitchFamily="34" charset="0"/>
                <a:cs typeface="Calibri" panose="020F0502020204030204" pitchFamily="34" charset="0"/>
              </a:rPr>
              <a:t>spatial</a:t>
            </a:r>
            <a:r>
              <a:rPr lang="tr-TR" sz="1400" dirty="0">
                <a:latin typeface="Calibri" panose="020F0502020204030204" pitchFamily="34" charset="0"/>
                <a:ea typeface="Calibri" panose="020F0502020204030204" pitchFamily="34" charset="0"/>
                <a:cs typeface="Calibri" panose="020F0502020204030204" pitchFamily="34" charset="0"/>
              </a:rPr>
              <a:t>) yapısını daha etkili bir şekilde yakalayacak katmanlara sahiptirler.</a:t>
            </a:r>
          </a:p>
        </p:txBody>
      </p:sp>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395062AF-E7BC-7C1E-A418-30B4550B4EF5}"/>
                  </a:ext>
                </a:extLst>
              </p:cNvPr>
              <p:cNvSpPr txBox="1"/>
              <p:nvPr/>
            </p:nvSpPr>
            <p:spPr>
              <a:xfrm>
                <a:off x="221658" y="4391733"/>
                <a:ext cx="2448628" cy="2492990"/>
              </a:xfrm>
              <a:prstGeom prst="rect">
                <a:avLst/>
              </a:prstGeom>
              <a:noFill/>
            </p:spPr>
            <p:txBody>
              <a:bodyPr wrap="squar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CNN’ler görüntüleri piksel değerlerinden oluşan çok boyutlu bir matris olarak alır.</a:t>
                </a:r>
              </a:p>
              <a:p>
                <a:r>
                  <a:rPr lang="tr-TR" sz="1300" dirty="0">
                    <a:latin typeface="Calibri" panose="020F0502020204030204" pitchFamily="34" charset="0"/>
                    <a:ea typeface="Calibri" panose="020F0502020204030204" pitchFamily="34" charset="0"/>
                    <a:cs typeface="Calibri" panose="020F0502020204030204" pitchFamily="34" charset="0"/>
                  </a:rPr>
                  <a:t>Bir renkli görüntü genellikle şu boyutlara sahiptir:</a:t>
                </a: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Width</a:t>
                </a:r>
                <a:r>
                  <a:rPr lang="tr-TR" sz="1300" dirty="0">
                    <a:latin typeface="Calibri" panose="020F0502020204030204" pitchFamily="34" charset="0"/>
                    <a:ea typeface="Calibri" panose="020F0502020204030204" pitchFamily="34" charset="0"/>
                    <a:cs typeface="Calibri" panose="020F0502020204030204" pitchFamily="34" charset="0"/>
                  </a:rPr>
                  <a:t> (genişlik)</a:t>
                </a: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Height</a:t>
                </a:r>
                <a:r>
                  <a:rPr lang="tr-TR" sz="1300" dirty="0">
                    <a:latin typeface="Calibri" panose="020F0502020204030204" pitchFamily="34" charset="0"/>
                    <a:ea typeface="Calibri" panose="020F0502020204030204" pitchFamily="34" charset="0"/>
                    <a:cs typeface="Calibri" panose="020F0502020204030204" pitchFamily="34" charset="0"/>
                  </a:rPr>
                  <a:t> (yükseklik)</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Channel (renk kanalı: R, G, B)</a:t>
                </a:r>
              </a:p>
              <a:p>
                <a:r>
                  <a:rPr lang="tr-TR" sz="1300" dirty="0">
                    <a:latin typeface="Calibri" panose="020F0502020204030204" pitchFamily="34" charset="0"/>
                    <a:ea typeface="Calibri" panose="020F0502020204030204" pitchFamily="34" charset="0"/>
                    <a:cs typeface="Calibri" panose="020F0502020204030204" pitchFamily="34" charset="0"/>
                  </a:rPr>
                  <a:t>Yani giriş üç boyutludur:</a:t>
                </a:r>
              </a:p>
              <a:p>
                <a:pPr/>
                <a14:m>
                  <m:oMathPara xmlns:m="http://schemas.openxmlformats.org/officeDocument/2006/math">
                    <m:oMathParaPr>
                      <m:jc m:val="centerGroup"/>
                    </m:oMathParaPr>
                    <m:oMath xmlns:m="http://schemas.openxmlformats.org/officeDocument/2006/math">
                      <m:r>
                        <m:rPr>
                          <m:nor/>
                        </m:rPr>
                        <a:rPr lang="tr-TR" sz="1300">
                          <a:latin typeface="Calibri" panose="020F0502020204030204" pitchFamily="34" charset="0"/>
                          <a:ea typeface="Calibri" panose="020F0502020204030204" pitchFamily="34" charset="0"/>
                          <a:cs typeface="Calibri" panose="020F0502020204030204" pitchFamily="34" charset="0"/>
                        </a:rPr>
                        <m:t>Input</m:t>
                      </m:r>
                      <m:r>
                        <a:rPr lang="tr-TR" sz="1300" b="0" smtClean="0">
                          <a:latin typeface="Cambria Math" panose="02040503050406030204" pitchFamily="18" charset="0"/>
                        </a:rPr>
                        <m:t>=</m:t>
                      </m:r>
                      <m:d>
                        <m:dPr>
                          <m:ctrlPr>
                            <a:rPr lang="ar-AE" sz="1300" i="1">
                              <a:latin typeface="Cambria Math" panose="02040503050406030204" pitchFamily="18" charset="0"/>
                            </a:rPr>
                          </m:ctrlPr>
                        </m:dPr>
                        <m:e>
                          <m:r>
                            <a:rPr lang="ar-AE" sz="1300" b="0" i="1" smtClean="0">
                              <a:latin typeface="Cambria Math" panose="02040503050406030204" pitchFamily="18" charset="0"/>
                            </a:rPr>
                            <m:t>𝑊</m:t>
                          </m:r>
                          <m:r>
                            <a:rPr lang="ar-AE" sz="1300" b="0" smtClean="0">
                              <a:latin typeface="Cambria Math" panose="02040503050406030204" pitchFamily="18" charset="0"/>
                            </a:rPr>
                            <m:t>×</m:t>
                          </m:r>
                          <m:r>
                            <a:rPr lang="ar-AE" sz="1300" b="0" i="1" smtClean="0">
                              <a:latin typeface="Cambria Math" panose="02040503050406030204" pitchFamily="18" charset="0"/>
                            </a:rPr>
                            <m:t>𝐻</m:t>
                          </m:r>
                          <m:r>
                            <a:rPr lang="ar-AE" sz="1300" b="0" smtClean="0">
                              <a:latin typeface="Cambria Math" panose="02040503050406030204" pitchFamily="18" charset="0"/>
                            </a:rPr>
                            <m:t>×</m:t>
                          </m:r>
                          <m:r>
                            <a:rPr lang="ar-AE" sz="1300" b="0" i="1" smtClean="0">
                              <a:latin typeface="Cambria Math" panose="02040503050406030204" pitchFamily="18" charset="0"/>
                            </a:rPr>
                            <m:t>3</m:t>
                          </m:r>
                        </m:e>
                      </m:d>
                    </m:oMath>
                  </m:oMathPara>
                </a14:m>
                <a:endParaRPr lang="ar-AE" sz="1300" dirty="0">
                  <a:latin typeface="Calibri" panose="020F0502020204030204" pitchFamily="34" charset="0"/>
                  <a:ea typeface="Calibri" panose="020F0502020204030204" pitchFamily="34" charset="0"/>
                  <a:cs typeface="Calibri" panose="020F0502020204030204" pitchFamily="34" charset="0"/>
                </a:endParaRPr>
              </a:p>
              <a:p>
                <a:r>
                  <a:rPr lang="tr-TR" sz="1300" dirty="0">
                    <a:latin typeface="Calibri" panose="020F0502020204030204" pitchFamily="34" charset="0"/>
                    <a:ea typeface="Calibri" panose="020F0502020204030204" pitchFamily="34" charset="0"/>
                    <a:cs typeface="Calibri" panose="020F0502020204030204" pitchFamily="34" charset="0"/>
                  </a:rPr>
                  <a:t>Her piksel, kırmızı, yeşil ve mavi kanal değerleriyle temsil edilir.</a:t>
                </a:r>
              </a:p>
            </p:txBody>
          </p:sp>
        </mc:Choice>
        <mc:Fallback xmlns="">
          <p:sp>
            <p:nvSpPr>
              <p:cNvPr id="5" name="Metin kutusu 4">
                <a:extLst>
                  <a:ext uri="{FF2B5EF4-FFF2-40B4-BE49-F238E27FC236}">
                    <a16:creationId xmlns:a16="http://schemas.microsoft.com/office/drawing/2014/main" id="{395062AF-E7BC-7C1E-A418-30B4550B4EF5}"/>
                  </a:ext>
                </a:extLst>
              </p:cNvPr>
              <p:cNvSpPr txBox="1">
                <a:spLocks noRot="1" noChangeAspect="1" noMove="1" noResize="1" noEditPoints="1" noAdjustHandles="1" noChangeArrowheads="1" noChangeShapeType="1" noTextEdit="1"/>
              </p:cNvSpPr>
              <p:nvPr/>
            </p:nvSpPr>
            <p:spPr>
              <a:xfrm>
                <a:off x="221658" y="4391733"/>
                <a:ext cx="2448628" cy="2492990"/>
              </a:xfrm>
              <a:prstGeom prst="rect">
                <a:avLst/>
              </a:prstGeom>
              <a:blipFill>
                <a:blip r:embed="rId4"/>
                <a:stretch>
                  <a:fillRect l="-249" t="-244" r="-1493" b="-1222"/>
                </a:stretch>
              </a:blipFill>
            </p:spPr>
            <p:txBody>
              <a:bodyPr/>
              <a:lstStyle/>
              <a:p>
                <a:r>
                  <a:rPr lang="tr-TR">
                    <a:noFill/>
                  </a:rPr>
                  <a:t> </a:t>
                </a:r>
              </a:p>
            </p:txBody>
          </p:sp>
        </mc:Fallback>
      </mc:AlternateContent>
      <p:sp>
        <p:nvSpPr>
          <p:cNvPr id="6" name="Oval 5">
            <a:extLst>
              <a:ext uri="{FF2B5EF4-FFF2-40B4-BE49-F238E27FC236}">
                <a16:creationId xmlns:a16="http://schemas.microsoft.com/office/drawing/2014/main" id="{860DC633-CCB7-692F-A18B-56516DC4EE94}"/>
              </a:ext>
            </a:extLst>
          </p:cNvPr>
          <p:cNvSpPr/>
          <p:nvPr/>
        </p:nvSpPr>
        <p:spPr>
          <a:xfrm>
            <a:off x="2694105" y="4093321"/>
            <a:ext cx="810072" cy="271689"/>
          </a:xfrm>
          <a:prstGeom prst="ellipse">
            <a:avLst/>
          </a:prstGeom>
          <a:noFill/>
          <a:ln w="952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cxnSp>
        <p:nvCxnSpPr>
          <p:cNvPr id="8" name="Düz Ok Bağlayıcısı 7">
            <a:extLst>
              <a:ext uri="{FF2B5EF4-FFF2-40B4-BE49-F238E27FC236}">
                <a16:creationId xmlns:a16="http://schemas.microsoft.com/office/drawing/2014/main" id="{B26F8E1A-CE86-EBEE-D663-E286DB6B6B86}"/>
              </a:ext>
            </a:extLst>
          </p:cNvPr>
          <p:cNvCxnSpPr>
            <a:cxnSpLocks/>
          </p:cNvCxnSpPr>
          <p:nvPr/>
        </p:nvCxnSpPr>
        <p:spPr>
          <a:xfrm>
            <a:off x="3074593" y="4436988"/>
            <a:ext cx="300709" cy="6318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Metin kutusu 8">
            <a:extLst>
              <a:ext uri="{FF2B5EF4-FFF2-40B4-BE49-F238E27FC236}">
                <a16:creationId xmlns:a16="http://schemas.microsoft.com/office/drawing/2014/main" id="{0DF49641-CF75-6BB6-B78C-3456EE55C501}"/>
              </a:ext>
            </a:extLst>
          </p:cNvPr>
          <p:cNvSpPr txBox="1"/>
          <p:nvPr/>
        </p:nvSpPr>
        <p:spPr>
          <a:xfrm>
            <a:off x="3257243" y="5068841"/>
            <a:ext cx="6572634" cy="1815882"/>
          </a:xfrm>
          <a:prstGeom prst="rect">
            <a:avLst/>
          </a:prstGeom>
          <a:noFill/>
        </p:spPr>
        <p:txBody>
          <a:bodyPr wrap="square" rtlCol="0">
            <a:spAutoFit/>
          </a:bodyPr>
          <a:lstStyle/>
          <a:p>
            <a:r>
              <a:rPr lang="tr-TR" sz="1400" dirty="0" err="1"/>
              <a:t>Evrişim</a:t>
            </a:r>
            <a:r>
              <a:rPr lang="tr-TR" sz="1400" dirty="0"/>
              <a:t> katmanı, CNN’in temel yapı taşıdır ve görüntüden yerel özellikleri çıkarmak için kullanılır.</a:t>
            </a:r>
          </a:p>
          <a:p>
            <a:r>
              <a:rPr lang="tr-TR" sz="1400" b="1" dirty="0"/>
              <a:t>Filtreler (Kernel) nasıl çalışır?</a:t>
            </a:r>
          </a:p>
          <a:p>
            <a:r>
              <a:rPr lang="tr-TR" sz="1400" dirty="0"/>
              <a:t>Küçük boyutlu matrislerdir (3×3, 5×5 gibi).</a:t>
            </a:r>
          </a:p>
          <a:p>
            <a:r>
              <a:rPr lang="tr-TR" sz="1400" dirty="0"/>
              <a:t>Görüntü üzerinde kaydırılarak (</a:t>
            </a:r>
            <a:r>
              <a:rPr lang="tr-TR" sz="1400" dirty="0" err="1"/>
              <a:t>stride</a:t>
            </a:r>
            <a:r>
              <a:rPr lang="tr-TR" sz="1400" dirty="0"/>
              <a:t>) belirli bölgelerle etkileşir.</a:t>
            </a:r>
          </a:p>
          <a:p>
            <a:r>
              <a:rPr lang="tr-TR" sz="1400" dirty="0"/>
              <a:t>Her konumda bir hesaplama yapar ve sonuçlarını </a:t>
            </a:r>
            <a:r>
              <a:rPr lang="tr-TR" sz="1400" dirty="0" err="1"/>
              <a:t>feature</a:t>
            </a:r>
            <a:r>
              <a:rPr lang="tr-TR" sz="1400" dirty="0"/>
              <a:t> </a:t>
            </a:r>
            <a:r>
              <a:rPr lang="tr-TR" sz="1400" dirty="0" err="1"/>
              <a:t>map</a:t>
            </a:r>
            <a:r>
              <a:rPr lang="tr-TR" sz="1400" dirty="0"/>
              <a:t> olarak kaydeder.</a:t>
            </a:r>
          </a:p>
          <a:p>
            <a:r>
              <a:rPr lang="tr-TR" sz="1400" dirty="0"/>
              <a:t>Bu </a:t>
            </a:r>
            <a:r>
              <a:rPr lang="tr-TR" sz="1400" dirty="0" err="1"/>
              <a:t>feature</a:t>
            </a:r>
            <a:r>
              <a:rPr lang="tr-TR" sz="1400" dirty="0"/>
              <a:t> </a:t>
            </a:r>
            <a:r>
              <a:rPr lang="tr-TR" sz="1400" dirty="0" err="1"/>
              <a:t>map’ler</a:t>
            </a:r>
            <a:r>
              <a:rPr lang="tr-TR" sz="1400" dirty="0"/>
              <a:t>: </a:t>
            </a:r>
            <a:r>
              <a:rPr lang="tr-TR" sz="1400" i="1" dirty="0"/>
              <a:t>Kenar</a:t>
            </a:r>
            <a:r>
              <a:rPr lang="tr-TR" sz="1400" dirty="0"/>
              <a:t>, </a:t>
            </a:r>
            <a:r>
              <a:rPr lang="tr-TR" sz="1400" i="1" dirty="0"/>
              <a:t>Köşe</a:t>
            </a:r>
            <a:r>
              <a:rPr lang="tr-TR" sz="1400" dirty="0"/>
              <a:t>, </a:t>
            </a:r>
            <a:r>
              <a:rPr lang="tr-TR" sz="1400" i="1" dirty="0"/>
              <a:t>Doku</a:t>
            </a:r>
            <a:r>
              <a:rPr lang="tr-TR" sz="1400" dirty="0"/>
              <a:t>, </a:t>
            </a:r>
            <a:r>
              <a:rPr lang="tr-TR" sz="1400" i="1" dirty="0"/>
              <a:t>Çizgi</a:t>
            </a:r>
            <a:r>
              <a:rPr lang="tr-TR" sz="1400" dirty="0"/>
              <a:t> gibi spesifik görsel özellikleri yakalar.</a:t>
            </a:r>
          </a:p>
          <a:p>
            <a:r>
              <a:rPr lang="tr-TR" sz="1400" dirty="0"/>
              <a:t>Her filtre farklı bir özellik öğrenir.</a:t>
            </a:r>
          </a:p>
        </p:txBody>
      </p:sp>
      <p:sp>
        <p:nvSpPr>
          <p:cNvPr id="13" name="Metin kutusu 12">
            <a:extLst>
              <a:ext uri="{FF2B5EF4-FFF2-40B4-BE49-F238E27FC236}">
                <a16:creationId xmlns:a16="http://schemas.microsoft.com/office/drawing/2014/main" id="{2186C8BC-9069-5C94-23CF-8211B8C5C356}"/>
              </a:ext>
            </a:extLst>
          </p:cNvPr>
          <p:cNvSpPr txBox="1"/>
          <p:nvPr/>
        </p:nvSpPr>
        <p:spPr>
          <a:xfrm>
            <a:off x="4103115" y="873770"/>
            <a:ext cx="287258" cy="323165"/>
          </a:xfrm>
          <a:prstGeom prst="rect">
            <a:avLst/>
          </a:prstGeom>
          <a:noFill/>
        </p:spPr>
        <p:txBody>
          <a:bodyPr wrap="none" rtlCol="0">
            <a:spAutoFit/>
          </a:bodyPr>
          <a:lstStyle/>
          <a:p>
            <a:r>
              <a:rPr lang="tr-TR" sz="1500" b="1" dirty="0">
                <a:solidFill>
                  <a:schemeClr val="accent6">
                    <a:lumMod val="75000"/>
                  </a:schemeClr>
                </a:solidFill>
                <a:effectLst>
                  <a:outerShdw blurRad="38100" dist="38100" dir="2700000" algn="tl">
                    <a:srgbClr val="000000">
                      <a:alpha val="43137"/>
                    </a:srgbClr>
                  </a:outerShdw>
                </a:effectLst>
              </a:rPr>
              <a:t>4</a:t>
            </a:r>
          </a:p>
        </p:txBody>
      </p:sp>
      <p:sp>
        <p:nvSpPr>
          <p:cNvPr id="14" name="Metin kutusu 13">
            <a:extLst>
              <a:ext uri="{FF2B5EF4-FFF2-40B4-BE49-F238E27FC236}">
                <a16:creationId xmlns:a16="http://schemas.microsoft.com/office/drawing/2014/main" id="{09AEF4C5-3826-5F36-B8F4-39834AB59A81}"/>
              </a:ext>
            </a:extLst>
          </p:cNvPr>
          <p:cNvSpPr txBox="1"/>
          <p:nvPr/>
        </p:nvSpPr>
        <p:spPr>
          <a:xfrm>
            <a:off x="3113614" y="5068841"/>
            <a:ext cx="287258" cy="323165"/>
          </a:xfrm>
          <a:prstGeom prst="rect">
            <a:avLst/>
          </a:prstGeom>
          <a:noFill/>
        </p:spPr>
        <p:txBody>
          <a:bodyPr wrap="none" rtlCol="0">
            <a:spAutoFit/>
          </a:bodyPr>
          <a:lstStyle/>
          <a:p>
            <a:r>
              <a:rPr lang="tr-TR" sz="1500" b="1" dirty="0">
                <a:solidFill>
                  <a:schemeClr val="accent6">
                    <a:lumMod val="75000"/>
                  </a:schemeClr>
                </a:solidFill>
                <a:effectLst>
                  <a:outerShdw blurRad="38100" dist="38100" dir="2700000" algn="tl">
                    <a:srgbClr val="000000">
                      <a:alpha val="43137"/>
                    </a:srgbClr>
                  </a:outerShdw>
                </a:effectLst>
              </a:rPr>
              <a:t>3</a:t>
            </a:r>
          </a:p>
        </p:txBody>
      </p:sp>
      <p:sp>
        <p:nvSpPr>
          <p:cNvPr id="15" name="Metin kutusu 14">
            <a:extLst>
              <a:ext uri="{FF2B5EF4-FFF2-40B4-BE49-F238E27FC236}">
                <a16:creationId xmlns:a16="http://schemas.microsoft.com/office/drawing/2014/main" id="{ACD72B90-FEB7-6EA4-D007-248F2C73499C}"/>
              </a:ext>
            </a:extLst>
          </p:cNvPr>
          <p:cNvSpPr txBox="1"/>
          <p:nvPr/>
        </p:nvSpPr>
        <p:spPr>
          <a:xfrm>
            <a:off x="6543560" y="30685"/>
            <a:ext cx="287258" cy="323165"/>
          </a:xfrm>
          <a:prstGeom prst="rect">
            <a:avLst/>
          </a:prstGeom>
          <a:noFill/>
        </p:spPr>
        <p:txBody>
          <a:bodyPr wrap="none" rtlCol="0">
            <a:spAutoFit/>
          </a:bodyPr>
          <a:lstStyle/>
          <a:p>
            <a:r>
              <a:rPr lang="tr-TR" sz="1500" b="1" dirty="0">
                <a:solidFill>
                  <a:schemeClr val="accent6">
                    <a:lumMod val="75000"/>
                  </a:schemeClr>
                </a:solidFill>
                <a:effectLst>
                  <a:outerShdw blurRad="38100" dist="38100" dir="2700000" algn="tl">
                    <a:srgbClr val="000000">
                      <a:alpha val="43137"/>
                    </a:srgbClr>
                  </a:outerShdw>
                </a:effectLst>
              </a:rPr>
              <a:t>1</a:t>
            </a:r>
          </a:p>
        </p:txBody>
      </p:sp>
      <p:sp>
        <p:nvSpPr>
          <p:cNvPr id="16" name="Metin kutusu 15">
            <a:extLst>
              <a:ext uri="{FF2B5EF4-FFF2-40B4-BE49-F238E27FC236}">
                <a16:creationId xmlns:a16="http://schemas.microsoft.com/office/drawing/2014/main" id="{7875301C-4005-FE31-F515-1DFCF59E9CCC}"/>
              </a:ext>
            </a:extLst>
          </p:cNvPr>
          <p:cNvSpPr txBox="1"/>
          <p:nvPr/>
        </p:nvSpPr>
        <p:spPr>
          <a:xfrm>
            <a:off x="46904" y="4365010"/>
            <a:ext cx="287258" cy="323165"/>
          </a:xfrm>
          <a:prstGeom prst="rect">
            <a:avLst/>
          </a:prstGeom>
          <a:noFill/>
        </p:spPr>
        <p:txBody>
          <a:bodyPr wrap="none" rtlCol="0">
            <a:spAutoFit/>
          </a:bodyPr>
          <a:lstStyle/>
          <a:p>
            <a:r>
              <a:rPr lang="tr-TR" sz="1500" b="1" dirty="0">
                <a:solidFill>
                  <a:schemeClr val="accent6">
                    <a:lumMod val="75000"/>
                  </a:schemeClr>
                </a:solidFill>
                <a:effectLst>
                  <a:outerShdw blurRad="38100" dist="38100" dir="2700000" algn="tl">
                    <a:srgbClr val="000000">
                      <a:alpha val="43137"/>
                    </a:srgbClr>
                  </a:outerShdw>
                </a:effectLst>
              </a:rPr>
              <a:t>2</a:t>
            </a:r>
          </a:p>
        </p:txBody>
      </p:sp>
      <p:sp>
        <p:nvSpPr>
          <p:cNvPr id="18" name="Oval 17">
            <a:extLst>
              <a:ext uri="{FF2B5EF4-FFF2-40B4-BE49-F238E27FC236}">
                <a16:creationId xmlns:a16="http://schemas.microsoft.com/office/drawing/2014/main" id="{03C82EB2-441A-EF7B-3390-7B44BEFC3C5F}"/>
              </a:ext>
            </a:extLst>
          </p:cNvPr>
          <p:cNvSpPr/>
          <p:nvPr/>
        </p:nvSpPr>
        <p:spPr>
          <a:xfrm>
            <a:off x="3533839" y="4129367"/>
            <a:ext cx="431630" cy="192684"/>
          </a:xfrm>
          <a:prstGeom prst="ellipse">
            <a:avLst/>
          </a:prstGeom>
          <a:noFill/>
          <a:ln w="9525"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dirty="0"/>
          </a:p>
        </p:txBody>
      </p:sp>
      <p:cxnSp>
        <p:nvCxnSpPr>
          <p:cNvPr id="19" name="Düz Ok Bağlayıcısı 18">
            <a:extLst>
              <a:ext uri="{FF2B5EF4-FFF2-40B4-BE49-F238E27FC236}">
                <a16:creationId xmlns:a16="http://schemas.microsoft.com/office/drawing/2014/main" id="{1A75577A-042E-53A0-D9EA-E34528FCE48C}"/>
              </a:ext>
            </a:extLst>
          </p:cNvPr>
          <p:cNvCxnSpPr>
            <a:cxnSpLocks/>
          </p:cNvCxnSpPr>
          <p:nvPr/>
        </p:nvCxnSpPr>
        <p:spPr>
          <a:xfrm flipV="1">
            <a:off x="3749654" y="2141783"/>
            <a:ext cx="497090" cy="19822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Metin kutusu 21">
            <a:extLst>
              <a:ext uri="{FF2B5EF4-FFF2-40B4-BE49-F238E27FC236}">
                <a16:creationId xmlns:a16="http://schemas.microsoft.com/office/drawing/2014/main" id="{8BF412AD-CC38-656B-382D-2604D3515337}"/>
              </a:ext>
            </a:extLst>
          </p:cNvPr>
          <p:cNvSpPr txBox="1"/>
          <p:nvPr/>
        </p:nvSpPr>
        <p:spPr>
          <a:xfrm>
            <a:off x="4246744" y="873770"/>
            <a:ext cx="4458208" cy="1292662"/>
          </a:xfrm>
          <a:prstGeom prst="rect">
            <a:avLst/>
          </a:prstGeom>
          <a:noFill/>
        </p:spPr>
        <p:txBody>
          <a:bodyPr wrap="non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Aktivasyon Fonksiyonu (</a:t>
            </a:r>
            <a:r>
              <a:rPr lang="tr-TR" sz="1300" b="1" dirty="0" err="1">
                <a:latin typeface="Calibri" panose="020F0502020204030204" pitchFamily="34" charset="0"/>
                <a:ea typeface="Calibri" panose="020F0502020204030204" pitchFamily="34" charset="0"/>
                <a:cs typeface="Calibri" panose="020F0502020204030204" pitchFamily="34" charset="0"/>
              </a:rPr>
              <a:t>ReLU</a:t>
            </a:r>
            <a:r>
              <a:rPr lang="tr-TR" sz="1300" b="1" dirty="0">
                <a:latin typeface="Calibri" panose="020F0502020204030204" pitchFamily="34" charset="0"/>
                <a:ea typeface="Calibri" panose="020F0502020204030204" pitchFamily="34" charset="0"/>
                <a:cs typeface="Calibri" panose="020F0502020204030204" pitchFamily="34" charset="0"/>
              </a:rPr>
              <a:t>)</a:t>
            </a:r>
          </a:p>
          <a:p>
            <a:r>
              <a:rPr lang="tr-TR" sz="1300" dirty="0" err="1">
                <a:latin typeface="Calibri" panose="020F0502020204030204" pitchFamily="34" charset="0"/>
                <a:ea typeface="Calibri" panose="020F0502020204030204" pitchFamily="34" charset="0"/>
                <a:cs typeface="Calibri" panose="020F0502020204030204" pitchFamily="34" charset="0"/>
              </a:rPr>
              <a:t>Convolution</a:t>
            </a:r>
            <a:r>
              <a:rPr lang="tr-TR" sz="1300" dirty="0">
                <a:latin typeface="Calibri" panose="020F0502020204030204" pitchFamily="34" charset="0"/>
                <a:ea typeface="Calibri" panose="020F0502020204030204" pitchFamily="34" charset="0"/>
                <a:cs typeface="Calibri" panose="020F0502020204030204" pitchFamily="34" charset="0"/>
              </a:rPr>
              <a:t> katmanının çıkışına genellikle </a:t>
            </a:r>
            <a:r>
              <a:rPr lang="tr-TR" sz="1300" i="1" dirty="0" err="1">
                <a:latin typeface="Calibri" panose="020F0502020204030204" pitchFamily="34" charset="0"/>
                <a:ea typeface="Calibri" panose="020F0502020204030204" pitchFamily="34" charset="0"/>
                <a:cs typeface="Calibri" panose="020F0502020204030204" pitchFamily="34" charset="0"/>
              </a:rPr>
              <a:t>ReLU</a:t>
            </a:r>
            <a:r>
              <a:rPr lang="tr-TR" sz="1300" dirty="0">
                <a:latin typeface="Calibri" panose="020F0502020204030204" pitchFamily="34" charset="0"/>
                <a:ea typeface="Calibri" panose="020F0502020204030204" pitchFamily="34" charset="0"/>
                <a:cs typeface="Calibri" panose="020F0502020204030204" pitchFamily="34" charset="0"/>
              </a:rPr>
              <a:t> uygulanır: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Negatif değerleri sıfırlar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Modele doğrusal olmama (</a:t>
            </a:r>
            <a:r>
              <a:rPr lang="tr-TR" sz="1300" dirty="0" err="1">
                <a:latin typeface="Calibri" panose="020F0502020204030204" pitchFamily="34" charset="0"/>
                <a:ea typeface="Calibri" panose="020F0502020204030204" pitchFamily="34" charset="0"/>
                <a:cs typeface="Calibri" panose="020F0502020204030204" pitchFamily="34" charset="0"/>
              </a:rPr>
              <a:t>non-linearity</a:t>
            </a:r>
            <a:r>
              <a:rPr lang="tr-TR" sz="1300" dirty="0">
                <a:latin typeface="Calibri" panose="020F0502020204030204" pitchFamily="34" charset="0"/>
                <a:ea typeface="Calibri" panose="020F0502020204030204" pitchFamily="34" charset="0"/>
                <a:cs typeface="Calibri" panose="020F0502020204030204" pitchFamily="34" charset="0"/>
              </a:rPr>
              <a:t>) katar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Öğrenme kapasitesini artırır</a:t>
            </a:r>
          </a:p>
          <a:p>
            <a:r>
              <a:rPr lang="tr-TR" sz="1300" dirty="0" err="1">
                <a:latin typeface="Calibri" panose="020F0502020204030204" pitchFamily="34" charset="0"/>
                <a:ea typeface="Calibri" panose="020F0502020204030204" pitchFamily="34" charset="0"/>
                <a:cs typeface="Calibri" panose="020F0502020204030204" pitchFamily="34" charset="0"/>
              </a:rPr>
              <a:t>ReLU</a:t>
            </a:r>
            <a:r>
              <a:rPr lang="tr-TR" sz="1300" dirty="0">
                <a:latin typeface="Calibri" panose="020F0502020204030204" pitchFamily="34" charset="0"/>
                <a:ea typeface="Calibri" panose="020F0502020204030204" pitchFamily="34" charset="0"/>
                <a:cs typeface="Calibri" panose="020F0502020204030204" pitchFamily="34" charset="0"/>
              </a:rPr>
              <a:t>, CNN’lerde en yaygın kullanılan aktivasyon fonksiyonudur.</a:t>
            </a:r>
          </a:p>
        </p:txBody>
      </p:sp>
    </p:spTree>
    <p:extLst>
      <p:ext uri="{BB962C8B-B14F-4D97-AF65-F5344CB8AC3E}">
        <p14:creationId xmlns:p14="http://schemas.microsoft.com/office/powerpoint/2010/main" val="304973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diyagram, ekran görüntüsü, çizgi içeren bir resim&#10;&#10;Yapay zeka tarafından oluşturulmuş içerik yanlış olabilir.">
            <a:extLst>
              <a:ext uri="{FF2B5EF4-FFF2-40B4-BE49-F238E27FC236}">
                <a16:creationId xmlns:a16="http://schemas.microsoft.com/office/drawing/2014/main" id="{A28693A8-A3E7-37BF-78A7-F3C907EF2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60875" cy="5473981"/>
          </a:xfrm>
          <a:prstGeom prst="rect">
            <a:avLst/>
          </a:prstGeom>
        </p:spPr>
      </p:pic>
      <p:sp>
        <p:nvSpPr>
          <p:cNvPr id="3" name="Metin kutusu 2">
            <a:extLst>
              <a:ext uri="{FF2B5EF4-FFF2-40B4-BE49-F238E27FC236}">
                <a16:creationId xmlns:a16="http://schemas.microsoft.com/office/drawing/2014/main" id="{2A40D257-6337-3E38-71D2-092B445589F2}"/>
              </a:ext>
            </a:extLst>
          </p:cNvPr>
          <p:cNvSpPr txBox="1"/>
          <p:nvPr/>
        </p:nvSpPr>
        <p:spPr>
          <a:xfrm>
            <a:off x="6953122" y="73644"/>
            <a:ext cx="4866572" cy="2092881"/>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Neden filtre kullanıyoruz?</a:t>
            </a:r>
          </a:p>
          <a:p>
            <a:r>
              <a:rPr lang="tr-TR" sz="1300" dirty="0">
                <a:latin typeface="Calibri" panose="020F0502020204030204" pitchFamily="34" charset="0"/>
                <a:ea typeface="Calibri" panose="020F0502020204030204" pitchFamily="34" charset="0"/>
                <a:cs typeface="Calibri" panose="020F0502020204030204" pitchFamily="34" charset="0"/>
              </a:rPr>
              <a:t>Görüntünün tamamına bakmak yerine küçük bölgelerdeki ilişkileri öğrenmesini sağlar.</a:t>
            </a:r>
          </a:p>
          <a:p>
            <a:r>
              <a:rPr lang="tr-TR" sz="1300" dirty="0">
                <a:latin typeface="Calibri" panose="020F0502020204030204" pitchFamily="34" charset="0"/>
                <a:ea typeface="Calibri" panose="020F0502020204030204" pitchFamily="34" charset="0"/>
                <a:cs typeface="Calibri" panose="020F0502020204030204" pitchFamily="34" charset="0"/>
              </a:rPr>
              <a:t>Bu sayede:</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Daha az parametre,</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Daha düşük maliyet,</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Daha iyi genelleme elde edilir.</a:t>
            </a:r>
          </a:p>
          <a:p>
            <a:r>
              <a:rPr lang="tr-TR" sz="1300" dirty="0">
                <a:latin typeface="Calibri" panose="020F0502020204030204" pitchFamily="34" charset="0"/>
                <a:ea typeface="Calibri" panose="020F0502020204030204" pitchFamily="34" charset="0"/>
                <a:cs typeface="Calibri" panose="020F0502020204030204" pitchFamily="34" charset="0"/>
              </a:rPr>
              <a:t>Tıpkı </a:t>
            </a:r>
            <a:r>
              <a:rPr lang="tr-TR" sz="1300" dirty="0" err="1">
                <a:latin typeface="Calibri" panose="020F0502020204030204" pitchFamily="34" charset="0"/>
                <a:ea typeface="Calibri" panose="020F0502020204030204" pitchFamily="34" charset="0"/>
                <a:cs typeface="Calibri" panose="020F0502020204030204" pitchFamily="34" charset="0"/>
              </a:rPr>
              <a:t>ANN’deki</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weight’lerin</a:t>
            </a:r>
            <a:r>
              <a:rPr lang="tr-TR" sz="1300" dirty="0">
                <a:latin typeface="Calibri" panose="020F0502020204030204" pitchFamily="34" charset="0"/>
                <a:ea typeface="Calibri" panose="020F0502020204030204" pitchFamily="34" charset="0"/>
                <a:cs typeface="Calibri" panose="020F0502020204030204" pitchFamily="34" charset="0"/>
              </a:rPr>
              <a:t> öğrenilmesi gibi, CNN’deki filtre değerleri (</a:t>
            </a:r>
            <a:r>
              <a:rPr lang="tr-TR" sz="1300" dirty="0" err="1">
                <a:latin typeface="Calibri" panose="020F0502020204030204" pitchFamily="34" charset="0"/>
                <a:ea typeface="Calibri" panose="020F0502020204030204" pitchFamily="34" charset="0"/>
                <a:cs typeface="Calibri" panose="020F0502020204030204" pitchFamily="34" charset="0"/>
              </a:rPr>
              <a:t>kernels</a:t>
            </a:r>
            <a:r>
              <a:rPr lang="tr-TR" sz="1300" dirty="0">
                <a:latin typeface="Calibri" panose="020F0502020204030204" pitchFamily="34" charset="0"/>
                <a:ea typeface="Calibri" panose="020F0502020204030204" pitchFamily="34" charset="0"/>
                <a:cs typeface="Calibri" panose="020F0502020204030204" pitchFamily="34" charset="0"/>
              </a:rPr>
              <a:t>) de </a:t>
            </a:r>
            <a:r>
              <a:rPr lang="tr-TR" sz="1300" dirty="0" err="1">
                <a:latin typeface="Calibri" panose="020F0502020204030204" pitchFamily="34" charset="0"/>
                <a:ea typeface="Calibri" panose="020F0502020204030204" pitchFamily="34" charset="0"/>
                <a:cs typeface="Calibri" panose="020F0502020204030204" pitchFamily="34" charset="0"/>
              </a:rPr>
              <a:t>forward-backpropagation</a:t>
            </a:r>
            <a:r>
              <a:rPr lang="tr-TR" sz="1300" dirty="0">
                <a:latin typeface="Calibri" panose="020F0502020204030204" pitchFamily="34" charset="0"/>
                <a:ea typeface="Calibri" panose="020F0502020204030204" pitchFamily="34" charset="0"/>
                <a:cs typeface="Calibri" panose="020F0502020204030204" pitchFamily="34" charset="0"/>
              </a:rPr>
              <a:t> sırasında öğrenilir. Yani filtrelerin neyi algılayacağını biz tanımlamayız, model kendisi öğrenir.</a:t>
            </a:r>
          </a:p>
        </p:txBody>
      </p:sp>
      <p:sp>
        <p:nvSpPr>
          <p:cNvPr id="4" name="Metin kutusu 3">
            <a:extLst>
              <a:ext uri="{FF2B5EF4-FFF2-40B4-BE49-F238E27FC236}">
                <a16:creationId xmlns:a16="http://schemas.microsoft.com/office/drawing/2014/main" id="{8D9DA2E1-E58A-5202-349A-E5A6374835D2}"/>
              </a:ext>
            </a:extLst>
          </p:cNvPr>
          <p:cNvSpPr txBox="1"/>
          <p:nvPr/>
        </p:nvSpPr>
        <p:spPr>
          <a:xfrm>
            <a:off x="6809493" y="73644"/>
            <a:ext cx="287258" cy="323165"/>
          </a:xfrm>
          <a:prstGeom prst="rect">
            <a:avLst/>
          </a:prstGeom>
          <a:noFill/>
        </p:spPr>
        <p:txBody>
          <a:bodyPr wrap="none" rtlCol="0">
            <a:spAutoFit/>
          </a:bodyPr>
          <a:lstStyle/>
          <a:p>
            <a:r>
              <a:rPr lang="tr-TR" sz="1500" b="1" dirty="0">
                <a:solidFill>
                  <a:schemeClr val="accent6">
                    <a:lumMod val="75000"/>
                  </a:schemeClr>
                </a:solidFill>
                <a:effectLst>
                  <a:outerShdw blurRad="38100" dist="38100" dir="2700000" algn="tl">
                    <a:srgbClr val="000000">
                      <a:alpha val="43137"/>
                    </a:srgbClr>
                  </a:outerShdw>
                </a:effectLst>
              </a:rPr>
              <a:t>5</a:t>
            </a:r>
          </a:p>
        </p:txBody>
      </p:sp>
      <p:sp>
        <p:nvSpPr>
          <p:cNvPr id="5" name="Oval 4">
            <a:extLst>
              <a:ext uri="{FF2B5EF4-FFF2-40B4-BE49-F238E27FC236}">
                <a16:creationId xmlns:a16="http://schemas.microsoft.com/office/drawing/2014/main" id="{27961F9E-E06A-4417-C29E-AF8E573C2FF4}"/>
              </a:ext>
            </a:extLst>
          </p:cNvPr>
          <p:cNvSpPr/>
          <p:nvPr/>
        </p:nvSpPr>
        <p:spPr>
          <a:xfrm>
            <a:off x="4059450" y="4109059"/>
            <a:ext cx="668924" cy="251612"/>
          </a:xfrm>
          <a:prstGeom prst="ellipse">
            <a:avLst/>
          </a:prstGeom>
          <a:noFill/>
          <a:ln w="9525" cap="flat" cmpd="sng" algn="ctr">
            <a:solidFill>
              <a:schemeClr val="accent5">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cxnSp>
        <p:nvCxnSpPr>
          <p:cNvPr id="8" name="Düz Ok Bağlayıcısı 7">
            <a:extLst>
              <a:ext uri="{FF2B5EF4-FFF2-40B4-BE49-F238E27FC236}">
                <a16:creationId xmlns:a16="http://schemas.microsoft.com/office/drawing/2014/main" id="{EE48CB9E-9F86-D080-F1EC-5A9B8C38A5AD}"/>
              </a:ext>
            </a:extLst>
          </p:cNvPr>
          <p:cNvCxnSpPr/>
          <p:nvPr/>
        </p:nvCxnSpPr>
        <p:spPr>
          <a:xfrm flipH="1">
            <a:off x="3166647" y="4360671"/>
            <a:ext cx="1006454" cy="3524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Metin kutusu 8">
            <a:extLst>
              <a:ext uri="{FF2B5EF4-FFF2-40B4-BE49-F238E27FC236}">
                <a16:creationId xmlns:a16="http://schemas.microsoft.com/office/drawing/2014/main" id="{0D67FBEC-755B-E455-5CB6-DB225445DDC9}"/>
              </a:ext>
            </a:extLst>
          </p:cNvPr>
          <p:cNvSpPr txBox="1"/>
          <p:nvPr/>
        </p:nvSpPr>
        <p:spPr>
          <a:xfrm>
            <a:off x="196821" y="4779180"/>
            <a:ext cx="3718970" cy="1892826"/>
          </a:xfrm>
          <a:prstGeom prst="rect">
            <a:avLst/>
          </a:prstGeom>
          <a:noFill/>
        </p:spPr>
        <p:txBody>
          <a:bodyPr wrap="square" rtlCol="0">
            <a:spAutoFit/>
          </a:bodyPr>
          <a:lstStyle/>
          <a:p>
            <a:r>
              <a:rPr lang="tr-TR" sz="1300" dirty="0" err="1">
                <a:latin typeface="Calibri" panose="020F0502020204030204" pitchFamily="34" charset="0"/>
                <a:ea typeface="Calibri" panose="020F0502020204030204" pitchFamily="34" charset="0"/>
                <a:cs typeface="Calibri" panose="020F0502020204030204" pitchFamily="34" charset="0"/>
              </a:rPr>
              <a:t>Pooling</a:t>
            </a:r>
            <a:r>
              <a:rPr lang="tr-TR" sz="1300" dirty="0">
                <a:latin typeface="Calibri" panose="020F0502020204030204" pitchFamily="34" charset="0"/>
                <a:ea typeface="Calibri" panose="020F0502020204030204" pitchFamily="34" charset="0"/>
                <a:cs typeface="Calibri" panose="020F0502020204030204" pitchFamily="34" charset="0"/>
              </a:rPr>
              <a:t> katmanı, </a:t>
            </a:r>
            <a:r>
              <a:rPr lang="tr-TR" sz="1300" dirty="0" err="1">
                <a:latin typeface="Calibri" panose="020F0502020204030204" pitchFamily="34" charset="0"/>
                <a:ea typeface="Calibri" panose="020F0502020204030204" pitchFamily="34" charset="0"/>
                <a:cs typeface="Calibri" panose="020F0502020204030204" pitchFamily="34" charset="0"/>
              </a:rPr>
              <a:t>evrişim</a:t>
            </a:r>
            <a:r>
              <a:rPr lang="tr-TR" sz="1300" dirty="0">
                <a:latin typeface="Calibri" panose="020F0502020204030204" pitchFamily="34" charset="0"/>
                <a:ea typeface="Calibri" panose="020F0502020204030204" pitchFamily="34" charset="0"/>
                <a:cs typeface="Calibri" panose="020F0502020204030204" pitchFamily="34" charset="0"/>
              </a:rPr>
              <a:t> katmanından elde edilen </a:t>
            </a:r>
            <a:r>
              <a:rPr lang="tr-TR" sz="1300" i="1" dirty="0" err="1">
                <a:latin typeface="Calibri" panose="020F0502020204030204" pitchFamily="34" charset="0"/>
                <a:ea typeface="Calibri" panose="020F0502020204030204" pitchFamily="34" charset="0"/>
                <a:cs typeface="Calibri" panose="020F0502020204030204" pitchFamily="34" charset="0"/>
              </a:rPr>
              <a:t>feature</a:t>
            </a:r>
            <a:r>
              <a:rPr lang="tr-TR" sz="1300" i="1" dirty="0">
                <a:latin typeface="Calibri" panose="020F0502020204030204" pitchFamily="34" charset="0"/>
                <a:ea typeface="Calibri" panose="020F0502020204030204" pitchFamily="34" charset="0"/>
                <a:cs typeface="Calibri" panose="020F0502020204030204" pitchFamily="34" charset="0"/>
              </a:rPr>
              <a:t> </a:t>
            </a:r>
            <a:r>
              <a:rPr lang="tr-TR" sz="1300" i="1" dirty="0" err="1">
                <a:latin typeface="Calibri" panose="020F0502020204030204" pitchFamily="34" charset="0"/>
                <a:ea typeface="Calibri" panose="020F0502020204030204" pitchFamily="34" charset="0"/>
                <a:cs typeface="Calibri" panose="020F0502020204030204" pitchFamily="34" charset="0"/>
              </a:rPr>
              <a:t>map’lerin</a:t>
            </a:r>
            <a:r>
              <a:rPr lang="tr-TR" sz="1300" i="1" dirty="0">
                <a:latin typeface="Calibri" panose="020F0502020204030204" pitchFamily="34" charset="0"/>
                <a:ea typeface="Calibri" panose="020F0502020204030204" pitchFamily="34" charset="0"/>
                <a:cs typeface="Calibri" panose="020F0502020204030204" pitchFamily="34" charset="0"/>
              </a:rPr>
              <a:t> </a:t>
            </a:r>
            <a:r>
              <a:rPr lang="tr-TR" sz="1300" dirty="0">
                <a:latin typeface="Calibri" panose="020F0502020204030204" pitchFamily="34" charset="0"/>
                <a:ea typeface="Calibri" panose="020F0502020204030204" pitchFamily="34" charset="0"/>
                <a:cs typeface="Calibri" panose="020F0502020204030204" pitchFamily="34" charset="0"/>
              </a:rPr>
              <a:t>boyutunu küçültmek için kullanılır.</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dirty="0">
                <a:latin typeface="Calibri" panose="020F0502020204030204" pitchFamily="34" charset="0"/>
                <a:ea typeface="Calibri" panose="020F0502020204030204" pitchFamily="34" charset="0"/>
                <a:cs typeface="Calibri" panose="020F0502020204030204" pitchFamily="34" charset="0"/>
              </a:rPr>
              <a:t>Bu katmanın temel amaçları:</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Hesaplama maliyetini düşürmek</a:t>
            </a: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Overfitting</a:t>
            </a:r>
            <a:r>
              <a:rPr lang="tr-TR" sz="1300" dirty="0">
                <a:latin typeface="Calibri" panose="020F0502020204030204" pitchFamily="34" charset="0"/>
                <a:ea typeface="Calibri" panose="020F0502020204030204" pitchFamily="34" charset="0"/>
                <a:cs typeface="Calibri" panose="020F0502020204030204" pitchFamily="34" charset="0"/>
              </a:rPr>
              <a:t> riskini azaltmak</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Önemli bilgiyi koruyup gereksiz detayları elemek</a:t>
            </a:r>
          </a:p>
          <a:p>
            <a:r>
              <a:rPr lang="tr-TR" sz="1300" dirty="0">
                <a:latin typeface="Calibri" panose="020F0502020204030204" pitchFamily="34" charset="0"/>
                <a:ea typeface="Calibri" panose="020F0502020204030204" pitchFamily="34" charset="0"/>
                <a:cs typeface="Calibri" panose="020F0502020204030204" pitchFamily="34" charset="0"/>
              </a:rPr>
              <a:t>En yaygın </a:t>
            </a:r>
            <a:r>
              <a:rPr lang="tr-TR" sz="1300" dirty="0" err="1">
                <a:latin typeface="Calibri" panose="020F0502020204030204" pitchFamily="34" charset="0"/>
                <a:ea typeface="Calibri" panose="020F0502020204030204" pitchFamily="34" charset="0"/>
                <a:cs typeface="Calibri" panose="020F0502020204030204" pitchFamily="34" charset="0"/>
              </a:rPr>
              <a:t>pooling</a:t>
            </a:r>
            <a:r>
              <a:rPr lang="tr-TR" sz="1300" dirty="0">
                <a:latin typeface="Calibri" panose="020F0502020204030204" pitchFamily="34" charset="0"/>
                <a:ea typeface="Calibri" panose="020F0502020204030204" pitchFamily="34" charset="0"/>
                <a:cs typeface="Calibri" panose="020F0502020204030204" pitchFamily="34" charset="0"/>
              </a:rPr>
              <a:t> türü </a:t>
            </a:r>
            <a:r>
              <a:rPr lang="tr-TR" sz="1300" i="1" dirty="0" err="1">
                <a:latin typeface="Calibri" panose="020F0502020204030204" pitchFamily="34" charset="0"/>
                <a:ea typeface="Calibri" panose="020F0502020204030204" pitchFamily="34" charset="0"/>
                <a:cs typeface="Calibri" panose="020F0502020204030204" pitchFamily="34" charset="0"/>
              </a:rPr>
              <a:t>Max</a:t>
            </a:r>
            <a:r>
              <a:rPr lang="tr-TR" sz="1300" i="1" dirty="0">
                <a:latin typeface="Calibri" panose="020F0502020204030204" pitchFamily="34" charset="0"/>
                <a:ea typeface="Calibri" panose="020F0502020204030204" pitchFamily="34" charset="0"/>
                <a:cs typeface="Calibri" panose="020F0502020204030204" pitchFamily="34" charset="0"/>
              </a:rPr>
              <a:t> </a:t>
            </a:r>
            <a:r>
              <a:rPr lang="tr-TR" sz="1300" i="1" dirty="0" err="1">
                <a:latin typeface="Calibri" panose="020F0502020204030204" pitchFamily="34" charset="0"/>
                <a:ea typeface="Calibri" panose="020F0502020204030204" pitchFamily="34" charset="0"/>
                <a:cs typeface="Calibri" panose="020F0502020204030204" pitchFamily="34" charset="0"/>
              </a:rPr>
              <a:t>Pooling’dir</a:t>
            </a:r>
            <a:r>
              <a:rPr lang="tr-TR" sz="1300" dirty="0">
                <a:latin typeface="Calibri" panose="020F0502020204030204" pitchFamily="34" charset="0"/>
                <a:ea typeface="Calibri" panose="020F0502020204030204" pitchFamily="34" charset="0"/>
                <a:cs typeface="Calibri" panose="020F0502020204030204" pitchFamily="34" charset="0"/>
              </a:rPr>
              <a:t>: her bölgedeki maksimum değeri alarak özellikleri yoğunlaştırır.</a:t>
            </a:r>
          </a:p>
        </p:txBody>
      </p:sp>
      <p:sp>
        <p:nvSpPr>
          <p:cNvPr id="10" name="Metin kutusu 9">
            <a:extLst>
              <a:ext uri="{FF2B5EF4-FFF2-40B4-BE49-F238E27FC236}">
                <a16:creationId xmlns:a16="http://schemas.microsoft.com/office/drawing/2014/main" id="{2FBD3A9F-78FD-7536-DE85-6DD36DB4B1FA}"/>
              </a:ext>
            </a:extLst>
          </p:cNvPr>
          <p:cNvSpPr txBox="1"/>
          <p:nvPr/>
        </p:nvSpPr>
        <p:spPr>
          <a:xfrm>
            <a:off x="3430534" y="805906"/>
            <a:ext cx="2901679" cy="1015663"/>
          </a:xfrm>
          <a:prstGeom prst="rect">
            <a:avLst/>
          </a:prstGeom>
          <a:noFill/>
        </p:spPr>
        <p:txBody>
          <a:bodyPr wrap="square" rtlCol="0">
            <a:spAutoFit/>
          </a:bodyPr>
          <a:lstStyle/>
          <a:p>
            <a:r>
              <a:rPr lang="tr-TR" sz="1200" dirty="0" err="1">
                <a:latin typeface="Calibri" panose="020F0502020204030204" pitchFamily="34" charset="0"/>
                <a:ea typeface="Calibri" panose="020F0502020204030204" pitchFamily="34" charset="0"/>
                <a:cs typeface="Calibri" panose="020F0502020204030204" pitchFamily="34" charset="0"/>
              </a:rPr>
              <a:t>Convolution</a:t>
            </a:r>
            <a:r>
              <a:rPr lang="tr-TR" sz="1200" dirty="0">
                <a:latin typeface="Calibri" panose="020F0502020204030204" pitchFamily="34" charset="0"/>
                <a:ea typeface="Calibri" panose="020F0502020204030204" pitchFamily="34" charset="0"/>
                <a:cs typeface="Calibri" panose="020F0502020204030204" pitchFamily="34" charset="0"/>
              </a:rPr>
              <a:t> → </a:t>
            </a:r>
            <a:r>
              <a:rPr lang="tr-TR" sz="1200" dirty="0" err="1">
                <a:latin typeface="Calibri" panose="020F0502020204030204" pitchFamily="34" charset="0"/>
                <a:ea typeface="Calibri" panose="020F0502020204030204" pitchFamily="34" charset="0"/>
                <a:cs typeface="Calibri" panose="020F0502020204030204" pitchFamily="34" charset="0"/>
              </a:rPr>
              <a:t>ReLU</a:t>
            </a:r>
            <a:r>
              <a:rPr lang="tr-TR" sz="1200" dirty="0">
                <a:latin typeface="Calibri" panose="020F0502020204030204" pitchFamily="34" charset="0"/>
                <a:ea typeface="Calibri" panose="020F0502020204030204" pitchFamily="34" charset="0"/>
                <a:cs typeface="Calibri" panose="020F0502020204030204" pitchFamily="34" charset="0"/>
              </a:rPr>
              <a:t> → </a:t>
            </a:r>
            <a:r>
              <a:rPr lang="tr-TR" sz="1200" dirty="0" err="1">
                <a:latin typeface="Calibri" panose="020F0502020204030204" pitchFamily="34" charset="0"/>
                <a:ea typeface="Calibri" panose="020F0502020204030204" pitchFamily="34" charset="0"/>
                <a:cs typeface="Calibri" panose="020F0502020204030204" pitchFamily="34" charset="0"/>
              </a:rPr>
              <a:t>Pooling</a:t>
            </a:r>
            <a:r>
              <a:rPr lang="tr-TR" sz="1200" dirty="0">
                <a:latin typeface="Calibri" panose="020F0502020204030204" pitchFamily="34" charset="0"/>
                <a:ea typeface="Calibri" panose="020F0502020204030204" pitchFamily="34" charset="0"/>
                <a:cs typeface="Calibri" panose="020F0502020204030204" pitchFamily="34" charset="0"/>
              </a:rPr>
              <a:t> dizisi, tıpkı gizli katmanlar gibi birden fazla kez tekrarlanabilir. Kaç kez tekrarlanacağı tamamen bizim belirlediğimiz </a:t>
            </a:r>
            <a:r>
              <a:rPr lang="tr-TR" sz="1200" dirty="0" err="1">
                <a:latin typeface="Calibri" panose="020F0502020204030204" pitchFamily="34" charset="0"/>
                <a:ea typeface="Calibri" panose="020F0502020204030204" pitchFamily="34" charset="0"/>
                <a:cs typeface="Calibri" panose="020F0502020204030204" pitchFamily="34" charset="0"/>
              </a:rPr>
              <a:t>hiperparametredir</a:t>
            </a:r>
            <a:r>
              <a:rPr lang="tr-TR" sz="1200" dirty="0">
                <a:latin typeface="Calibri" panose="020F0502020204030204" pitchFamily="34" charset="0"/>
                <a:ea typeface="Calibri" panose="020F0502020204030204" pitchFamily="34" charset="0"/>
                <a:cs typeface="Calibri" panose="020F0502020204030204" pitchFamily="34" charset="0"/>
              </a:rPr>
              <a:t>.</a:t>
            </a:r>
          </a:p>
        </p:txBody>
      </p:sp>
      <p:sp>
        <p:nvSpPr>
          <p:cNvPr id="12" name="Oval 11">
            <a:extLst>
              <a:ext uri="{FF2B5EF4-FFF2-40B4-BE49-F238E27FC236}">
                <a16:creationId xmlns:a16="http://schemas.microsoft.com/office/drawing/2014/main" id="{5F003C02-3C1A-0D0E-F8CB-7FCA91490875}"/>
              </a:ext>
            </a:extLst>
          </p:cNvPr>
          <p:cNvSpPr/>
          <p:nvPr/>
        </p:nvSpPr>
        <p:spPr>
          <a:xfrm>
            <a:off x="6984182" y="3326207"/>
            <a:ext cx="263512" cy="180779"/>
          </a:xfrm>
          <a:prstGeom prst="ellipse">
            <a:avLst/>
          </a:prstGeom>
          <a:noFill/>
          <a:ln w="9525" cap="flat" cmpd="sng" algn="ctr">
            <a:solidFill>
              <a:schemeClr val="tx2">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cxnSp>
        <p:nvCxnSpPr>
          <p:cNvPr id="13" name="Düz Ok Bağlayıcısı 12">
            <a:extLst>
              <a:ext uri="{FF2B5EF4-FFF2-40B4-BE49-F238E27FC236}">
                <a16:creationId xmlns:a16="http://schemas.microsoft.com/office/drawing/2014/main" id="{0FBC89F3-9188-935A-59BF-A85B8523B066}"/>
              </a:ext>
            </a:extLst>
          </p:cNvPr>
          <p:cNvCxnSpPr>
            <a:cxnSpLocks/>
          </p:cNvCxnSpPr>
          <p:nvPr/>
        </p:nvCxnSpPr>
        <p:spPr>
          <a:xfrm flipH="1" flipV="1">
            <a:off x="5517085" y="1687651"/>
            <a:ext cx="1579666" cy="1588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Oval 18">
            <a:extLst>
              <a:ext uri="{FF2B5EF4-FFF2-40B4-BE49-F238E27FC236}">
                <a16:creationId xmlns:a16="http://schemas.microsoft.com/office/drawing/2014/main" id="{70A80263-B01A-40D0-6B4A-8122739B3BEB}"/>
              </a:ext>
            </a:extLst>
          </p:cNvPr>
          <p:cNvSpPr/>
          <p:nvPr/>
        </p:nvSpPr>
        <p:spPr>
          <a:xfrm>
            <a:off x="7947302" y="4038089"/>
            <a:ext cx="607554" cy="35247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tr-TR"/>
          </a:p>
        </p:txBody>
      </p:sp>
      <p:cxnSp>
        <p:nvCxnSpPr>
          <p:cNvPr id="20" name="Düz Ok Bağlayıcısı 19">
            <a:extLst>
              <a:ext uri="{FF2B5EF4-FFF2-40B4-BE49-F238E27FC236}">
                <a16:creationId xmlns:a16="http://schemas.microsoft.com/office/drawing/2014/main" id="{5D1E8858-AD28-F86F-69C1-B60C079DEBA0}"/>
              </a:ext>
            </a:extLst>
          </p:cNvPr>
          <p:cNvCxnSpPr>
            <a:cxnSpLocks/>
          </p:cNvCxnSpPr>
          <p:nvPr/>
        </p:nvCxnSpPr>
        <p:spPr>
          <a:xfrm flipH="1">
            <a:off x="6726056" y="4360671"/>
            <a:ext cx="1221246" cy="659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Metin kutusu 21">
            <a:extLst>
              <a:ext uri="{FF2B5EF4-FFF2-40B4-BE49-F238E27FC236}">
                <a16:creationId xmlns:a16="http://schemas.microsoft.com/office/drawing/2014/main" id="{90352682-2ABC-D5AB-483E-F074E7608ABE}"/>
              </a:ext>
            </a:extLst>
          </p:cNvPr>
          <p:cNvSpPr txBox="1"/>
          <p:nvPr/>
        </p:nvSpPr>
        <p:spPr>
          <a:xfrm>
            <a:off x="4280379" y="5065525"/>
            <a:ext cx="2672743" cy="1569660"/>
          </a:xfrm>
          <a:prstGeom prst="rect">
            <a:avLst/>
          </a:prstGeom>
          <a:noFill/>
        </p:spPr>
        <p:txBody>
          <a:bodyPr wrap="square" rtlCol="0">
            <a:spAutoFit/>
          </a:bodyPr>
          <a:lstStyle/>
          <a:p>
            <a:r>
              <a:rPr lang="tr-TR" sz="1200" dirty="0" err="1">
                <a:latin typeface="Calibri" panose="020F0502020204030204" pitchFamily="34" charset="0"/>
                <a:ea typeface="Calibri" panose="020F0502020204030204" pitchFamily="34" charset="0"/>
                <a:cs typeface="Calibri" panose="020F0502020204030204" pitchFamily="34" charset="0"/>
              </a:rPr>
              <a:t>Pooling</a:t>
            </a:r>
            <a:r>
              <a:rPr lang="tr-TR" sz="1200" dirty="0">
                <a:latin typeface="Calibri" panose="020F0502020204030204" pitchFamily="34" charset="0"/>
                <a:ea typeface="Calibri" panose="020F0502020204030204" pitchFamily="34" charset="0"/>
                <a:cs typeface="Calibri" panose="020F0502020204030204" pitchFamily="34" charset="0"/>
              </a:rPr>
              <a:t> sonrası elde edilen 2D veya 3D özellik haritalarını tek boyutlu bir vektöre dönüştürür.</a:t>
            </a:r>
          </a:p>
          <a:p>
            <a:r>
              <a:rPr lang="tr-TR" sz="1200" dirty="0">
                <a:latin typeface="Calibri" panose="020F0502020204030204" pitchFamily="34" charset="0"/>
                <a:ea typeface="Calibri" panose="020F0502020204030204" pitchFamily="34" charset="0"/>
                <a:cs typeface="Calibri" panose="020F0502020204030204" pitchFamily="34" charset="0"/>
              </a:rPr>
              <a:t>Bu işlem, ağın “özellik çıkarma” bölümünden, “sınıflandırma/regresyon” bölümüne geçmesini sağlar.</a:t>
            </a:r>
            <a:br>
              <a:rPr lang="tr-TR" sz="1200" dirty="0">
                <a:latin typeface="Calibri" panose="020F0502020204030204" pitchFamily="34" charset="0"/>
                <a:ea typeface="Calibri" panose="020F0502020204030204" pitchFamily="34" charset="0"/>
                <a:cs typeface="Calibri" panose="020F0502020204030204" pitchFamily="34" charset="0"/>
              </a:rPr>
            </a:br>
            <a:r>
              <a:rPr lang="tr-TR" sz="1200" dirty="0" err="1">
                <a:latin typeface="Calibri" panose="020F0502020204030204" pitchFamily="34" charset="0"/>
                <a:ea typeface="Calibri" panose="020F0502020204030204" pitchFamily="34" charset="0"/>
                <a:cs typeface="Calibri" panose="020F0502020204030204" pitchFamily="34" charset="0"/>
              </a:rPr>
              <a:t>Flatten</a:t>
            </a:r>
            <a:r>
              <a:rPr lang="tr-TR" sz="1200" dirty="0">
                <a:latin typeface="Calibri" panose="020F0502020204030204" pitchFamily="34" charset="0"/>
                <a:ea typeface="Calibri" panose="020F0502020204030204" pitchFamily="34" charset="0"/>
                <a:cs typeface="Calibri" panose="020F0502020204030204" pitchFamily="34" charset="0"/>
              </a:rPr>
              <a:t> katmanı </a:t>
            </a:r>
            <a:r>
              <a:rPr lang="tr-TR" sz="1200" dirty="0" err="1">
                <a:latin typeface="Calibri" panose="020F0502020204030204" pitchFamily="34" charset="0"/>
                <a:ea typeface="Calibri" panose="020F0502020204030204" pitchFamily="34" charset="0"/>
                <a:cs typeface="Calibri" panose="020F0502020204030204" pitchFamily="34" charset="0"/>
              </a:rPr>
              <a:t>fully</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connected</a:t>
            </a:r>
            <a:r>
              <a:rPr lang="tr-TR" sz="1200" dirty="0">
                <a:latin typeface="Calibri" panose="020F0502020204030204" pitchFamily="34" charset="0"/>
                <a:ea typeface="Calibri" panose="020F0502020204030204" pitchFamily="34" charset="0"/>
                <a:cs typeface="Calibri" panose="020F0502020204030204" pitchFamily="34" charset="0"/>
              </a:rPr>
              <a:t> (dense) katmanlardan önce yer alır.</a:t>
            </a:r>
          </a:p>
        </p:txBody>
      </p:sp>
      <p:sp>
        <p:nvSpPr>
          <p:cNvPr id="23" name="Metin kutusu 22">
            <a:extLst>
              <a:ext uri="{FF2B5EF4-FFF2-40B4-BE49-F238E27FC236}">
                <a16:creationId xmlns:a16="http://schemas.microsoft.com/office/drawing/2014/main" id="{DA598597-5614-EBBF-C035-67C29E3AB743}"/>
              </a:ext>
            </a:extLst>
          </p:cNvPr>
          <p:cNvSpPr txBox="1"/>
          <p:nvPr/>
        </p:nvSpPr>
        <p:spPr>
          <a:xfrm>
            <a:off x="7562605" y="4927267"/>
            <a:ext cx="4134351" cy="1892826"/>
          </a:xfrm>
          <a:prstGeom prst="rect">
            <a:avLst/>
          </a:prstGeom>
          <a:noFill/>
        </p:spPr>
        <p:txBody>
          <a:bodyPr wrap="squar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Son katmanda problem türüne göre aktivasyon fonksiyonu seçilir:</a:t>
            </a:r>
          </a:p>
          <a:p>
            <a:r>
              <a:rPr lang="tr-TR" sz="1300" b="1" dirty="0" err="1">
                <a:latin typeface="Calibri" panose="020F0502020204030204" pitchFamily="34" charset="0"/>
                <a:ea typeface="Calibri" panose="020F0502020204030204" pitchFamily="34" charset="0"/>
                <a:cs typeface="Calibri" panose="020F0502020204030204" pitchFamily="34" charset="0"/>
              </a:rPr>
              <a:t>Softmax</a:t>
            </a:r>
            <a:r>
              <a:rPr lang="tr-TR" sz="1300" dirty="0">
                <a:latin typeface="Calibri" panose="020F0502020204030204" pitchFamily="34" charset="0"/>
                <a:ea typeface="Calibri" panose="020F0502020204030204" pitchFamily="34" charset="0"/>
                <a:cs typeface="Calibri" panose="020F0502020204030204" pitchFamily="34" charset="0"/>
              </a:rPr>
              <a:t> → Çok sınıflı sınıflandırma</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Her sınıfa olasılık değeri verir.</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Toplamı 1 olur.</a:t>
            </a:r>
          </a:p>
          <a:p>
            <a:r>
              <a:rPr lang="tr-TR" sz="1300" b="1" dirty="0">
                <a:latin typeface="Calibri" panose="020F0502020204030204" pitchFamily="34" charset="0"/>
                <a:ea typeface="Calibri" panose="020F0502020204030204" pitchFamily="34" charset="0"/>
                <a:cs typeface="Calibri" panose="020F0502020204030204" pitchFamily="34" charset="0"/>
              </a:rPr>
              <a:t>Sigmoid</a:t>
            </a:r>
            <a:r>
              <a:rPr lang="tr-TR" sz="1300" dirty="0">
                <a:latin typeface="Calibri" panose="020F0502020204030204" pitchFamily="34" charset="0"/>
                <a:ea typeface="Calibri" panose="020F0502020204030204" pitchFamily="34" charset="0"/>
                <a:cs typeface="Calibri" panose="020F0502020204030204" pitchFamily="34" charset="0"/>
              </a:rPr>
              <a:t> → İkili sınıflandırma</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Çıktı 0–1 arasında bir olasılıktır.</a:t>
            </a:r>
          </a:p>
          <a:p>
            <a:r>
              <a:rPr lang="tr-TR" sz="1300" dirty="0">
                <a:latin typeface="Calibri" panose="020F0502020204030204" pitchFamily="34" charset="0"/>
                <a:ea typeface="Calibri" panose="020F0502020204030204" pitchFamily="34" charset="0"/>
                <a:cs typeface="Calibri" panose="020F0502020204030204" pitchFamily="34" charset="0"/>
              </a:rPr>
              <a:t>Bu nedenle CNN’in çıktısı, problemine göre </a:t>
            </a:r>
            <a:r>
              <a:rPr lang="tr-TR" sz="1300" dirty="0" err="1">
                <a:latin typeface="Calibri" panose="020F0502020204030204" pitchFamily="34" charset="0"/>
                <a:ea typeface="Calibri" panose="020F0502020204030204" pitchFamily="34" charset="0"/>
                <a:cs typeface="Calibri" panose="020F0502020204030204" pitchFamily="34" charset="0"/>
              </a:rPr>
              <a:t>softmax</a:t>
            </a:r>
            <a:r>
              <a:rPr lang="tr-TR" sz="1300" dirty="0">
                <a:latin typeface="Calibri" panose="020F0502020204030204" pitchFamily="34" charset="0"/>
                <a:ea typeface="Calibri" panose="020F0502020204030204" pitchFamily="34" charset="0"/>
                <a:cs typeface="Calibri" panose="020F0502020204030204" pitchFamily="34" charset="0"/>
              </a:rPr>
              <a:t> veya sigmoid ile sonlandırılır.</a:t>
            </a:r>
          </a:p>
        </p:txBody>
      </p:sp>
      <p:sp>
        <p:nvSpPr>
          <p:cNvPr id="24" name="Metin kutusu 23">
            <a:extLst>
              <a:ext uri="{FF2B5EF4-FFF2-40B4-BE49-F238E27FC236}">
                <a16:creationId xmlns:a16="http://schemas.microsoft.com/office/drawing/2014/main" id="{44D2D678-0987-ACA9-E19F-ED71F09C3D5B}"/>
              </a:ext>
            </a:extLst>
          </p:cNvPr>
          <p:cNvSpPr txBox="1"/>
          <p:nvPr/>
        </p:nvSpPr>
        <p:spPr>
          <a:xfrm>
            <a:off x="3215091" y="796919"/>
            <a:ext cx="287258" cy="323165"/>
          </a:xfrm>
          <a:prstGeom prst="rect">
            <a:avLst/>
          </a:prstGeom>
          <a:noFill/>
        </p:spPr>
        <p:txBody>
          <a:bodyPr wrap="none" rtlCol="0">
            <a:spAutoFit/>
          </a:bodyPr>
          <a:lstStyle/>
          <a:p>
            <a:r>
              <a:rPr lang="tr-TR" sz="1500" b="1" dirty="0">
                <a:solidFill>
                  <a:schemeClr val="accent6">
                    <a:lumMod val="75000"/>
                  </a:schemeClr>
                </a:solidFill>
                <a:effectLst>
                  <a:outerShdw blurRad="38100" dist="38100" dir="2700000" algn="tl">
                    <a:srgbClr val="000000">
                      <a:alpha val="43137"/>
                    </a:srgbClr>
                  </a:outerShdw>
                </a:effectLst>
              </a:rPr>
              <a:t>7</a:t>
            </a:r>
          </a:p>
        </p:txBody>
      </p:sp>
      <p:sp>
        <p:nvSpPr>
          <p:cNvPr id="25" name="Metin kutusu 24">
            <a:extLst>
              <a:ext uri="{FF2B5EF4-FFF2-40B4-BE49-F238E27FC236}">
                <a16:creationId xmlns:a16="http://schemas.microsoft.com/office/drawing/2014/main" id="{B319E674-8D18-D5F7-4038-247456CC1DBB}"/>
              </a:ext>
            </a:extLst>
          </p:cNvPr>
          <p:cNvSpPr txBox="1"/>
          <p:nvPr/>
        </p:nvSpPr>
        <p:spPr>
          <a:xfrm>
            <a:off x="31125" y="4765684"/>
            <a:ext cx="287258" cy="323165"/>
          </a:xfrm>
          <a:prstGeom prst="rect">
            <a:avLst/>
          </a:prstGeom>
          <a:noFill/>
        </p:spPr>
        <p:txBody>
          <a:bodyPr wrap="none" rtlCol="0">
            <a:spAutoFit/>
          </a:bodyPr>
          <a:lstStyle/>
          <a:p>
            <a:r>
              <a:rPr lang="tr-TR" sz="1500" b="1" dirty="0">
                <a:solidFill>
                  <a:schemeClr val="accent6">
                    <a:lumMod val="75000"/>
                  </a:schemeClr>
                </a:solidFill>
                <a:effectLst>
                  <a:outerShdw blurRad="38100" dist="38100" dir="2700000" algn="tl">
                    <a:srgbClr val="000000">
                      <a:alpha val="43137"/>
                    </a:srgbClr>
                  </a:outerShdw>
                </a:effectLst>
              </a:rPr>
              <a:t>6</a:t>
            </a:r>
          </a:p>
        </p:txBody>
      </p:sp>
      <p:sp>
        <p:nvSpPr>
          <p:cNvPr id="26" name="Metin kutusu 25">
            <a:extLst>
              <a:ext uri="{FF2B5EF4-FFF2-40B4-BE49-F238E27FC236}">
                <a16:creationId xmlns:a16="http://schemas.microsoft.com/office/drawing/2014/main" id="{2DED212C-6E19-EBB8-6D3C-3557DB3A9863}"/>
              </a:ext>
            </a:extLst>
          </p:cNvPr>
          <p:cNvSpPr txBox="1"/>
          <p:nvPr/>
        </p:nvSpPr>
        <p:spPr>
          <a:xfrm>
            <a:off x="4136750" y="5022249"/>
            <a:ext cx="287258" cy="323165"/>
          </a:xfrm>
          <a:prstGeom prst="rect">
            <a:avLst/>
          </a:prstGeom>
          <a:noFill/>
        </p:spPr>
        <p:txBody>
          <a:bodyPr wrap="none" rtlCol="0">
            <a:spAutoFit/>
          </a:bodyPr>
          <a:lstStyle/>
          <a:p>
            <a:r>
              <a:rPr lang="tr-TR" sz="1500" b="1" dirty="0">
                <a:solidFill>
                  <a:schemeClr val="accent6">
                    <a:lumMod val="75000"/>
                  </a:schemeClr>
                </a:solidFill>
                <a:effectLst>
                  <a:outerShdw blurRad="38100" dist="38100" dir="2700000" algn="tl">
                    <a:srgbClr val="000000">
                      <a:alpha val="43137"/>
                    </a:srgbClr>
                  </a:outerShdw>
                </a:effectLst>
              </a:rPr>
              <a:t>8</a:t>
            </a:r>
          </a:p>
        </p:txBody>
      </p:sp>
      <p:sp>
        <p:nvSpPr>
          <p:cNvPr id="27" name="Metin kutusu 26">
            <a:extLst>
              <a:ext uri="{FF2B5EF4-FFF2-40B4-BE49-F238E27FC236}">
                <a16:creationId xmlns:a16="http://schemas.microsoft.com/office/drawing/2014/main" id="{B4D858AC-123A-C77D-C338-08A357DDB3FC}"/>
              </a:ext>
            </a:extLst>
          </p:cNvPr>
          <p:cNvSpPr txBox="1"/>
          <p:nvPr/>
        </p:nvSpPr>
        <p:spPr>
          <a:xfrm>
            <a:off x="7418976" y="4903942"/>
            <a:ext cx="287258" cy="323165"/>
          </a:xfrm>
          <a:prstGeom prst="rect">
            <a:avLst/>
          </a:prstGeom>
          <a:noFill/>
        </p:spPr>
        <p:txBody>
          <a:bodyPr wrap="none" rtlCol="0">
            <a:spAutoFit/>
          </a:bodyPr>
          <a:lstStyle/>
          <a:p>
            <a:r>
              <a:rPr lang="tr-TR" sz="1500" b="1" dirty="0">
                <a:solidFill>
                  <a:schemeClr val="accent6">
                    <a:lumMod val="75000"/>
                  </a:schemeClr>
                </a:solidFill>
                <a:effectLst>
                  <a:outerShdw blurRad="38100" dist="38100" dir="2700000" algn="tl">
                    <a:srgbClr val="000000">
                      <a:alpha val="43137"/>
                    </a:srgbClr>
                  </a:outerShdw>
                </a:effectLst>
              </a:rPr>
              <a:t>9</a:t>
            </a:r>
          </a:p>
        </p:txBody>
      </p:sp>
    </p:spTree>
    <p:extLst>
      <p:ext uri="{BB962C8B-B14F-4D97-AF65-F5344CB8AC3E}">
        <p14:creationId xmlns:p14="http://schemas.microsoft.com/office/powerpoint/2010/main" val="228062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diyagram, ekran görüntüsü, çizgi içeren bir resim&#10;&#10;Yapay zeka tarafından oluşturulmuş içerik yanlış olabilir.">
            <a:extLst>
              <a:ext uri="{FF2B5EF4-FFF2-40B4-BE49-F238E27FC236}">
                <a16:creationId xmlns:a16="http://schemas.microsoft.com/office/drawing/2014/main" id="{50C8F561-8EDE-8112-C87D-E4C7274F3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60875" cy="5473981"/>
          </a:xfrm>
          <a:prstGeom prst="rect">
            <a:avLst/>
          </a:prstGeom>
        </p:spPr>
      </p:pic>
      <p:sp>
        <p:nvSpPr>
          <p:cNvPr id="6" name="Metin kutusu 5">
            <a:extLst>
              <a:ext uri="{FF2B5EF4-FFF2-40B4-BE49-F238E27FC236}">
                <a16:creationId xmlns:a16="http://schemas.microsoft.com/office/drawing/2014/main" id="{616DB291-6FBA-1C68-6CDB-BC3319D84819}"/>
              </a:ext>
            </a:extLst>
          </p:cNvPr>
          <p:cNvSpPr txBox="1"/>
          <p:nvPr/>
        </p:nvSpPr>
        <p:spPr>
          <a:xfrm>
            <a:off x="7075860" y="0"/>
            <a:ext cx="4933769" cy="2123658"/>
          </a:xfrm>
          <a:prstGeom prst="rect">
            <a:avLst/>
          </a:prstGeom>
          <a:noFill/>
        </p:spPr>
        <p:txBody>
          <a:bodyPr wrap="square" rtlCol="0">
            <a:spAutoFit/>
          </a:bodyPr>
          <a:lstStyle/>
          <a:p>
            <a:r>
              <a:rPr lang="tr-TR" sz="1200" b="1" dirty="0">
                <a:latin typeface="Calibri" panose="020F0502020204030204" pitchFamily="34" charset="0"/>
                <a:ea typeface="Calibri" panose="020F0502020204030204" pitchFamily="34" charset="0"/>
                <a:cs typeface="Calibri" panose="020F0502020204030204" pitchFamily="34" charset="0"/>
              </a:rPr>
              <a:t>İleri Yayılım (</a:t>
            </a:r>
            <a:r>
              <a:rPr lang="tr-TR" sz="1200" b="1" dirty="0" err="1">
                <a:latin typeface="Calibri" panose="020F0502020204030204" pitchFamily="34" charset="0"/>
                <a:ea typeface="Calibri" panose="020F0502020204030204" pitchFamily="34" charset="0"/>
                <a:cs typeface="Calibri" panose="020F0502020204030204" pitchFamily="34" charset="0"/>
              </a:rPr>
              <a:t>Forward</a:t>
            </a:r>
            <a:r>
              <a:rPr lang="tr-TR" sz="1200" b="1" dirty="0">
                <a:latin typeface="Calibri" panose="020F0502020204030204" pitchFamily="34" charset="0"/>
                <a:ea typeface="Calibri" panose="020F0502020204030204" pitchFamily="34" charset="0"/>
                <a:cs typeface="Calibri" panose="020F0502020204030204" pitchFamily="34" charset="0"/>
              </a:rPr>
              <a:t> </a:t>
            </a:r>
            <a:r>
              <a:rPr lang="tr-TR" sz="1200" b="1" dirty="0" err="1">
                <a:latin typeface="Calibri" panose="020F0502020204030204" pitchFamily="34" charset="0"/>
                <a:ea typeface="Calibri" panose="020F0502020204030204" pitchFamily="34" charset="0"/>
                <a:cs typeface="Calibri" panose="020F0502020204030204" pitchFamily="34" charset="0"/>
              </a:rPr>
              <a:t>Propagation</a:t>
            </a:r>
            <a:r>
              <a:rPr lang="tr-TR" sz="1200" b="1" dirty="0">
                <a:latin typeface="Calibri" panose="020F0502020204030204" pitchFamily="34" charset="0"/>
                <a:ea typeface="Calibri" panose="020F0502020204030204" pitchFamily="34" charset="0"/>
                <a:cs typeface="Calibri" panose="020F0502020204030204" pitchFamily="34" charset="0"/>
              </a:rPr>
              <a:t>)</a:t>
            </a:r>
            <a:endParaRPr lang="tr-TR" sz="12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tr-TR" sz="1200" dirty="0">
                <a:latin typeface="Calibri" panose="020F0502020204030204" pitchFamily="34" charset="0"/>
                <a:ea typeface="Calibri" panose="020F0502020204030204" pitchFamily="34" charset="0"/>
                <a:cs typeface="Calibri" panose="020F0502020204030204" pitchFamily="34" charset="0"/>
              </a:rPr>
              <a:t>Girdi görüntü, </a:t>
            </a:r>
            <a:r>
              <a:rPr lang="tr-TR" sz="1200" dirty="0" err="1">
                <a:latin typeface="Calibri" panose="020F0502020204030204" pitchFamily="34" charset="0"/>
                <a:ea typeface="Calibri" panose="020F0502020204030204" pitchFamily="34" charset="0"/>
                <a:cs typeface="Calibri" panose="020F0502020204030204" pitchFamily="34" charset="0"/>
              </a:rPr>
              <a:t>convolution</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evrişim</a:t>
            </a:r>
            <a:r>
              <a:rPr lang="tr-TR" sz="1200" dirty="0">
                <a:latin typeface="Calibri" panose="020F0502020204030204" pitchFamily="34" charset="0"/>
                <a:ea typeface="Calibri" panose="020F0502020204030204" pitchFamily="34" charset="0"/>
                <a:cs typeface="Calibri" panose="020F0502020204030204" pitchFamily="34" charset="0"/>
              </a:rPr>
              <a:t>) katmanlarından geçer.</a:t>
            </a:r>
          </a:p>
          <a:p>
            <a:pPr marL="342900" indent="-342900">
              <a:buFont typeface="Arial" panose="020B0604020202020204" pitchFamily="34" charset="0"/>
              <a:buChar char="•"/>
            </a:pPr>
            <a:r>
              <a:rPr lang="tr-TR" sz="1200" dirty="0" err="1">
                <a:latin typeface="Calibri" panose="020F0502020204030204" pitchFamily="34" charset="0"/>
                <a:ea typeface="Calibri" panose="020F0502020204030204" pitchFamily="34" charset="0"/>
                <a:cs typeface="Calibri" panose="020F0502020204030204" pitchFamily="34" charset="0"/>
              </a:rPr>
              <a:t>Convolution</a:t>
            </a:r>
            <a:r>
              <a:rPr lang="tr-TR" sz="1200" dirty="0">
                <a:latin typeface="Calibri" panose="020F0502020204030204" pitchFamily="34" charset="0"/>
                <a:ea typeface="Calibri" panose="020F0502020204030204" pitchFamily="34" charset="0"/>
                <a:cs typeface="Calibri" panose="020F0502020204030204" pitchFamily="34" charset="0"/>
              </a:rPr>
              <a:t> katmanı filtreler (</a:t>
            </a:r>
            <a:r>
              <a:rPr lang="tr-TR" sz="1200" dirty="0" err="1">
                <a:latin typeface="Calibri" panose="020F0502020204030204" pitchFamily="34" charset="0"/>
                <a:ea typeface="Calibri" panose="020F0502020204030204" pitchFamily="34" charset="0"/>
                <a:cs typeface="Calibri" panose="020F0502020204030204" pitchFamily="34" charset="0"/>
              </a:rPr>
              <a:t>kernels</a:t>
            </a:r>
            <a:r>
              <a:rPr lang="tr-TR" sz="1200" dirty="0">
                <a:latin typeface="Calibri" panose="020F0502020204030204" pitchFamily="34" charset="0"/>
                <a:ea typeface="Calibri" panose="020F0502020204030204" pitchFamily="34" charset="0"/>
                <a:cs typeface="Calibri" panose="020F0502020204030204" pitchFamily="34" charset="0"/>
              </a:rPr>
              <a:t>) ile görüntü üzerinde kayarak özellik haritaları (</a:t>
            </a:r>
            <a:r>
              <a:rPr lang="tr-TR" sz="1200" dirty="0" err="1">
                <a:latin typeface="Calibri" panose="020F0502020204030204" pitchFamily="34" charset="0"/>
                <a:ea typeface="Calibri" panose="020F0502020204030204" pitchFamily="34" charset="0"/>
                <a:cs typeface="Calibri" panose="020F0502020204030204" pitchFamily="34" charset="0"/>
              </a:rPr>
              <a:t>feature</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maps</a:t>
            </a:r>
            <a:r>
              <a:rPr lang="tr-TR" sz="1200" dirty="0">
                <a:latin typeface="Calibri" panose="020F0502020204030204" pitchFamily="34" charset="0"/>
                <a:ea typeface="Calibri" panose="020F0502020204030204" pitchFamily="34" charset="0"/>
                <a:cs typeface="Calibri" panose="020F0502020204030204" pitchFamily="34" charset="0"/>
              </a:rPr>
              <a:t>) çıkarır.</a:t>
            </a:r>
          </a:p>
          <a:p>
            <a:pPr marL="342900" indent="-342900">
              <a:buFont typeface="Arial" panose="020B0604020202020204" pitchFamily="34" charset="0"/>
              <a:buChar char="•"/>
            </a:pPr>
            <a:r>
              <a:rPr lang="tr-TR" sz="1200" dirty="0">
                <a:latin typeface="Calibri" panose="020F0502020204030204" pitchFamily="34" charset="0"/>
                <a:ea typeface="Calibri" panose="020F0502020204030204" pitchFamily="34" charset="0"/>
                <a:cs typeface="Calibri" panose="020F0502020204030204" pitchFamily="34" charset="0"/>
              </a:rPr>
              <a:t>Havuzlama (</a:t>
            </a:r>
            <a:r>
              <a:rPr lang="tr-TR" sz="1200" dirty="0" err="1">
                <a:latin typeface="Calibri" panose="020F0502020204030204" pitchFamily="34" charset="0"/>
                <a:ea typeface="Calibri" panose="020F0502020204030204" pitchFamily="34" charset="0"/>
                <a:cs typeface="Calibri" panose="020F0502020204030204" pitchFamily="34" charset="0"/>
              </a:rPr>
              <a:t>pooling</a:t>
            </a:r>
            <a:r>
              <a:rPr lang="tr-TR" sz="1200" dirty="0">
                <a:latin typeface="Calibri" panose="020F0502020204030204" pitchFamily="34" charset="0"/>
                <a:ea typeface="Calibri" panose="020F0502020204030204" pitchFamily="34" charset="0"/>
                <a:cs typeface="Calibri" panose="020F0502020204030204" pitchFamily="34" charset="0"/>
              </a:rPr>
              <a:t>) katmanları bu özellik haritalarının boyutunu küçülterek daha sağlam (</a:t>
            </a:r>
            <a:r>
              <a:rPr lang="tr-TR" sz="1200" dirty="0" err="1">
                <a:latin typeface="Calibri" panose="020F0502020204030204" pitchFamily="34" charset="0"/>
                <a:ea typeface="Calibri" panose="020F0502020204030204" pitchFamily="34" charset="0"/>
                <a:cs typeface="Calibri" panose="020F0502020204030204" pitchFamily="34" charset="0"/>
              </a:rPr>
              <a:t>translation-invariant</a:t>
            </a:r>
            <a:r>
              <a:rPr lang="tr-TR" sz="1200" dirty="0">
                <a:latin typeface="Calibri" panose="020F0502020204030204" pitchFamily="34" charset="0"/>
                <a:ea typeface="Calibri" panose="020F0502020204030204" pitchFamily="34" charset="0"/>
                <a:cs typeface="Calibri" panose="020F0502020204030204" pitchFamily="34" charset="0"/>
              </a:rPr>
              <a:t>) özellikler oluşturur.</a:t>
            </a:r>
          </a:p>
          <a:p>
            <a:pPr marL="342900" indent="-342900">
              <a:buFont typeface="Arial" panose="020B0604020202020204" pitchFamily="34" charset="0"/>
              <a:buChar char="•"/>
            </a:pPr>
            <a:r>
              <a:rPr lang="tr-TR" sz="1200" dirty="0">
                <a:latin typeface="Calibri" panose="020F0502020204030204" pitchFamily="34" charset="0"/>
                <a:ea typeface="Calibri" panose="020F0502020204030204" pitchFamily="34" charset="0"/>
                <a:cs typeface="Calibri" panose="020F0502020204030204" pitchFamily="34" charset="0"/>
              </a:rPr>
              <a:t>Bu aşamalar genellikle birkaç kez tekrarlanır:</a:t>
            </a:r>
            <a:br>
              <a:rPr lang="tr-TR" sz="1200" dirty="0">
                <a:latin typeface="Calibri" panose="020F0502020204030204" pitchFamily="34" charset="0"/>
                <a:ea typeface="Calibri" panose="020F0502020204030204" pitchFamily="34" charset="0"/>
                <a:cs typeface="Calibri" panose="020F0502020204030204" pitchFamily="34" charset="0"/>
              </a:rPr>
            </a:br>
            <a:r>
              <a:rPr lang="tr-TR" sz="1200" dirty="0" err="1">
                <a:latin typeface="Calibri" panose="020F0502020204030204" pitchFamily="34" charset="0"/>
                <a:ea typeface="Calibri" panose="020F0502020204030204" pitchFamily="34" charset="0"/>
                <a:cs typeface="Calibri" panose="020F0502020204030204" pitchFamily="34" charset="0"/>
              </a:rPr>
              <a:t>Conv</a:t>
            </a:r>
            <a:r>
              <a:rPr lang="tr-TR" sz="1200" dirty="0">
                <a:latin typeface="Calibri" panose="020F0502020204030204" pitchFamily="34" charset="0"/>
                <a:ea typeface="Calibri" panose="020F0502020204030204" pitchFamily="34" charset="0"/>
                <a:cs typeface="Calibri" panose="020F0502020204030204" pitchFamily="34" charset="0"/>
              </a:rPr>
              <a:t> → </a:t>
            </a:r>
            <a:r>
              <a:rPr lang="tr-TR" sz="1200" dirty="0" err="1">
                <a:latin typeface="Calibri" panose="020F0502020204030204" pitchFamily="34" charset="0"/>
                <a:ea typeface="Calibri" panose="020F0502020204030204" pitchFamily="34" charset="0"/>
                <a:cs typeface="Calibri" panose="020F0502020204030204" pitchFamily="34" charset="0"/>
              </a:rPr>
              <a:t>ReLU</a:t>
            </a:r>
            <a:r>
              <a:rPr lang="tr-TR" sz="1200" dirty="0">
                <a:latin typeface="Calibri" panose="020F0502020204030204" pitchFamily="34" charset="0"/>
                <a:ea typeface="Calibri" panose="020F0502020204030204" pitchFamily="34" charset="0"/>
                <a:cs typeface="Calibri" panose="020F0502020204030204" pitchFamily="34" charset="0"/>
              </a:rPr>
              <a:t> → </a:t>
            </a:r>
            <a:r>
              <a:rPr lang="tr-TR" sz="1200" dirty="0" err="1">
                <a:latin typeface="Calibri" panose="020F0502020204030204" pitchFamily="34" charset="0"/>
                <a:ea typeface="Calibri" panose="020F0502020204030204" pitchFamily="34" charset="0"/>
                <a:cs typeface="Calibri" panose="020F0502020204030204" pitchFamily="34" charset="0"/>
              </a:rPr>
              <a:t>Pool</a:t>
            </a:r>
            <a:r>
              <a:rPr lang="tr-TR" sz="1200" dirty="0">
                <a:latin typeface="Calibri" panose="020F0502020204030204" pitchFamily="34" charset="0"/>
                <a:ea typeface="Calibri" panose="020F0502020204030204" pitchFamily="34" charset="0"/>
                <a:cs typeface="Calibri" panose="020F0502020204030204" pitchFamily="34" charset="0"/>
              </a:rPr>
              <a:t> → </a:t>
            </a:r>
            <a:r>
              <a:rPr lang="tr-TR" sz="1200" dirty="0" err="1">
                <a:latin typeface="Calibri" panose="020F0502020204030204" pitchFamily="34" charset="0"/>
                <a:ea typeface="Calibri" panose="020F0502020204030204" pitchFamily="34" charset="0"/>
                <a:cs typeface="Calibri" panose="020F0502020204030204" pitchFamily="34" charset="0"/>
              </a:rPr>
              <a:t>Conv</a:t>
            </a:r>
            <a:r>
              <a:rPr lang="tr-TR" sz="1200" dirty="0">
                <a:latin typeface="Calibri" panose="020F0502020204030204" pitchFamily="34" charset="0"/>
                <a:ea typeface="Calibri" panose="020F0502020204030204" pitchFamily="34" charset="0"/>
                <a:cs typeface="Calibri" panose="020F0502020204030204" pitchFamily="34" charset="0"/>
              </a:rPr>
              <a:t> → </a:t>
            </a:r>
            <a:r>
              <a:rPr lang="tr-TR" sz="1200" dirty="0" err="1">
                <a:latin typeface="Calibri" panose="020F0502020204030204" pitchFamily="34" charset="0"/>
                <a:ea typeface="Calibri" panose="020F0502020204030204" pitchFamily="34" charset="0"/>
                <a:cs typeface="Calibri" panose="020F0502020204030204" pitchFamily="34" charset="0"/>
              </a:rPr>
              <a:t>ReLU</a:t>
            </a:r>
            <a:r>
              <a:rPr lang="tr-TR" sz="1200" dirty="0">
                <a:latin typeface="Calibri" panose="020F0502020204030204" pitchFamily="34" charset="0"/>
                <a:ea typeface="Calibri" panose="020F0502020204030204" pitchFamily="34" charset="0"/>
                <a:cs typeface="Calibri" panose="020F0502020204030204" pitchFamily="34" charset="0"/>
              </a:rPr>
              <a:t> → </a:t>
            </a:r>
            <a:r>
              <a:rPr lang="tr-TR" sz="1200" dirty="0" err="1">
                <a:latin typeface="Calibri" panose="020F0502020204030204" pitchFamily="34" charset="0"/>
                <a:ea typeface="Calibri" panose="020F0502020204030204" pitchFamily="34" charset="0"/>
                <a:cs typeface="Calibri" panose="020F0502020204030204" pitchFamily="34" charset="0"/>
              </a:rPr>
              <a:t>Pool</a:t>
            </a:r>
            <a:r>
              <a:rPr lang="tr-TR" sz="1200" dirty="0">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tr-TR" sz="1200" dirty="0">
                <a:latin typeface="Calibri" panose="020F0502020204030204" pitchFamily="34" charset="0"/>
                <a:ea typeface="Calibri" panose="020F0502020204030204" pitchFamily="34" charset="0"/>
                <a:cs typeface="Calibri" panose="020F0502020204030204" pitchFamily="34" charset="0"/>
              </a:rPr>
              <a:t>Son kısımda, elde edilen özellikler </a:t>
            </a:r>
            <a:r>
              <a:rPr lang="tr-TR" sz="1200" dirty="0" err="1">
                <a:latin typeface="Calibri" panose="020F0502020204030204" pitchFamily="34" charset="0"/>
                <a:ea typeface="Calibri" panose="020F0502020204030204" pitchFamily="34" charset="0"/>
                <a:cs typeface="Calibri" panose="020F0502020204030204" pitchFamily="34" charset="0"/>
              </a:rPr>
              <a:t>Flatten</a:t>
            </a:r>
            <a:r>
              <a:rPr lang="tr-TR" sz="1200" dirty="0">
                <a:latin typeface="Calibri" panose="020F0502020204030204" pitchFamily="34" charset="0"/>
                <a:ea typeface="Calibri" panose="020F0502020204030204" pitchFamily="34" charset="0"/>
                <a:cs typeface="Calibri" panose="020F0502020204030204" pitchFamily="34" charset="0"/>
              </a:rPr>
              <a:t> edilir ve</a:t>
            </a:r>
            <a:br>
              <a:rPr lang="tr-TR" sz="1200" dirty="0">
                <a:latin typeface="Calibri" panose="020F0502020204030204" pitchFamily="34" charset="0"/>
                <a:ea typeface="Calibri" panose="020F0502020204030204" pitchFamily="34" charset="0"/>
                <a:cs typeface="Calibri" panose="020F0502020204030204" pitchFamily="34" charset="0"/>
              </a:rPr>
            </a:br>
            <a:r>
              <a:rPr lang="tr-TR" sz="1200" dirty="0" err="1">
                <a:latin typeface="Calibri" panose="020F0502020204030204" pitchFamily="34" charset="0"/>
                <a:ea typeface="Calibri" panose="020F0502020204030204" pitchFamily="34" charset="0"/>
                <a:cs typeface="Calibri" panose="020F0502020204030204" pitchFamily="34" charset="0"/>
              </a:rPr>
              <a:t>Fully</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Connected</a:t>
            </a:r>
            <a:r>
              <a:rPr lang="tr-TR" sz="1200" dirty="0">
                <a:latin typeface="Calibri" panose="020F0502020204030204" pitchFamily="34" charset="0"/>
                <a:ea typeface="Calibri" panose="020F0502020204030204" pitchFamily="34" charset="0"/>
                <a:cs typeface="Calibri" panose="020F0502020204030204" pitchFamily="34" charset="0"/>
              </a:rPr>
              <a:t> (Dense) </a:t>
            </a:r>
            <a:r>
              <a:rPr lang="tr-TR" sz="1200" dirty="0" err="1">
                <a:latin typeface="Calibri" panose="020F0502020204030204" pitchFamily="34" charset="0"/>
                <a:ea typeface="Calibri" panose="020F0502020204030204" pitchFamily="34" charset="0"/>
                <a:cs typeface="Calibri" panose="020F0502020204030204" pitchFamily="34" charset="0"/>
              </a:rPr>
              <a:t>Layer</a:t>
            </a:r>
            <a:r>
              <a:rPr lang="tr-TR" sz="1200" dirty="0">
                <a:latin typeface="Calibri" panose="020F0502020204030204" pitchFamily="34" charset="0"/>
                <a:ea typeface="Calibri" panose="020F0502020204030204" pitchFamily="34" charset="0"/>
                <a:cs typeface="Calibri" panose="020F0502020204030204" pitchFamily="34" charset="0"/>
              </a:rPr>
              <a:t> içine verilir.</a:t>
            </a:r>
          </a:p>
          <a:p>
            <a:pPr marL="342900" indent="-342900">
              <a:buFont typeface="Arial" panose="020B0604020202020204" pitchFamily="34" charset="0"/>
              <a:buChar char="•"/>
            </a:pPr>
            <a:r>
              <a:rPr lang="tr-TR" sz="1200" dirty="0">
                <a:latin typeface="Calibri" panose="020F0502020204030204" pitchFamily="34" charset="0"/>
                <a:ea typeface="Calibri" panose="020F0502020204030204" pitchFamily="34" charset="0"/>
                <a:cs typeface="Calibri" panose="020F0502020204030204" pitchFamily="34" charset="0"/>
              </a:rPr>
              <a:t>Çıkış katmanı son tahmini üretir (</a:t>
            </a:r>
            <a:r>
              <a:rPr lang="tr-TR" sz="1200" dirty="0" err="1">
                <a:latin typeface="Calibri" panose="020F0502020204030204" pitchFamily="34" charset="0"/>
                <a:ea typeface="Calibri" panose="020F0502020204030204" pitchFamily="34" charset="0"/>
                <a:cs typeface="Calibri" panose="020F0502020204030204" pitchFamily="34" charset="0"/>
              </a:rPr>
              <a:t>softmax</a:t>
            </a:r>
            <a:r>
              <a:rPr lang="tr-TR" sz="1200" dirty="0">
                <a:latin typeface="Calibri" panose="020F0502020204030204" pitchFamily="34" charset="0"/>
                <a:ea typeface="Calibri" panose="020F0502020204030204" pitchFamily="34" charset="0"/>
                <a:cs typeface="Calibri" panose="020F0502020204030204" pitchFamily="34" charset="0"/>
              </a:rPr>
              <a:t>, sigmoid vb.)</a:t>
            </a:r>
          </a:p>
        </p:txBody>
      </p:sp>
      <p:sp>
        <p:nvSpPr>
          <p:cNvPr id="7" name="Metin kutusu 6">
            <a:extLst>
              <a:ext uri="{FF2B5EF4-FFF2-40B4-BE49-F238E27FC236}">
                <a16:creationId xmlns:a16="http://schemas.microsoft.com/office/drawing/2014/main" id="{56176EFB-36A1-638F-B102-CA337864C34C}"/>
              </a:ext>
            </a:extLst>
          </p:cNvPr>
          <p:cNvSpPr txBox="1"/>
          <p:nvPr/>
        </p:nvSpPr>
        <p:spPr>
          <a:xfrm>
            <a:off x="6924614" y="-46841"/>
            <a:ext cx="287258" cy="323165"/>
          </a:xfrm>
          <a:prstGeom prst="rect">
            <a:avLst/>
          </a:prstGeom>
          <a:noFill/>
        </p:spPr>
        <p:txBody>
          <a:bodyPr wrap="none" rtlCol="0">
            <a:spAutoFit/>
          </a:bodyPr>
          <a:lstStyle/>
          <a:p>
            <a:r>
              <a:rPr lang="tr-TR" sz="1500" b="1" dirty="0">
                <a:solidFill>
                  <a:schemeClr val="bg1">
                    <a:lumMod val="65000"/>
                  </a:schemeClr>
                </a:solidFill>
                <a:effectLst>
                  <a:outerShdw blurRad="38100" dist="38100" dir="2700000" algn="tl">
                    <a:srgbClr val="000000">
                      <a:alpha val="43137"/>
                    </a:srgbClr>
                  </a:outerShdw>
                </a:effectLst>
              </a:rPr>
              <a:t>1</a:t>
            </a:r>
          </a:p>
        </p:txBody>
      </p:sp>
      <p:sp>
        <p:nvSpPr>
          <p:cNvPr id="8" name="Metin kutusu 7">
            <a:extLst>
              <a:ext uri="{FF2B5EF4-FFF2-40B4-BE49-F238E27FC236}">
                <a16:creationId xmlns:a16="http://schemas.microsoft.com/office/drawing/2014/main" id="{82D6EE89-45A5-41FB-CD77-A9D512322AF7}"/>
              </a:ext>
            </a:extLst>
          </p:cNvPr>
          <p:cNvSpPr txBox="1"/>
          <p:nvPr/>
        </p:nvSpPr>
        <p:spPr>
          <a:xfrm>
            <a:off x="8989422" y="5520822"/>
            <a:ext cx="3171453" cy="1200329"/>
          </a:xfrm>
          <a:prstGeom prst="rect">
            <a:avLst/>
          </a:prstGeom>
          <a:noFill/>
        </p:spPr>
        <p:txBody>
          <a:bodyPr wrap="square" rtlCol="0">
            <a:spAutoFit/>
          </a:bodyPr>
          <a:lstStyle/>
          <a:p>
            <a:r>
              <a:rPr lang="tr-TR" sz="1200" b="1" dirty="0"/>
              <a:t>Kayıp Hesaplama (</a:t>
            </a:r>
            <a:r>
              <a:rPr lang="tr-TR" sz="1200" b="1" dirty="0" err="1"/>
              <a:t>Loss</a:t>
            </a:r>
            <a:r>
              <a:rPr lang="tr-TR" sz="1200" b="1" dirty="0"/>
              <a:t> </a:t>
            </a:r>
            <a:r>
              <a:rPr lang="tr-TR" sz="1200" b="1" dirty="0" err="1"/>
              <a:t>Calculation</a:t>
            </a:r>
            <a:r>
              <a:rPr lang="tr-TR" sz="1200" b="1" dirty="0"/>
              <a:t>)</a:t>
            </a:r>
            <a:endParaRPr lang="tr-TR" sz="1200" dirty="0"/>
          </a:p>
          <a:p>
            <a:r>
              <a:rPr lang="tr-TR" sz="1200" dirty="0"/>
              <a:t>Çıkış değeri, gerçek etiket (</a:t>
            </a:r>
            <a:r>
              <a:rPr lang="tr-TR" sz="1200" b="1" dirty="0" err="1"/>
              <a:t>y_true</a:t>
            </a:r>
            <a:r>
              <a:rPr lang="tr-TR" sz="1200" dirty="0"/>
              <a:t>) ile karşılaştırılır.</a:t>
            </a:r>
          </a:p>
          <a:p>
            <a:r>
              <a:rPr lang="tr-TR" sz="1200" dirty="0" err="1"/>
              <a:t>Örn</a:t>
            </a:r>
            <a:r>
              <a:rPr lang="tr-TR" sz="1200" dirty="0"/>
              <a:t>: Cross </a:t>
            </a:r>
            <a:r>
              <a:rPr lang="tr-TR" sz="1200" dirty="0" err="1"/>
              <a:t>Entropy</a:t>
            </a:r>
            <a:r>
              <a:rPr lang="tr-TR" sz="1200" dirty="0"/>
              <a:t>, MSE vs.</a:t>
            </a:r>
          </a:p>
          <a:p>
            <a:r>
              <a:rPr lang="tr-TR" sz="1200" dirty="0"/>
              <a:t>Bu kayıp, modelin ne kadar “yanlış” olduğunu ölçer.</a:t>
            </a:r>
          </a:p>
        </p:txBody>
      </p:sp>
      <p:sp>
        <p:nvSpPr>
          <p:cNvPr id="9" name="Metin kutusu 8">
            <a:extLst>
              <a:ext uri="{FF2B5EF4-FFF2-40B4-BE49-F238E27FC236}">
                <a16:creationId xmlns:a16="http://schemas.microsoft.com/office/drawing/2014/main" id="{2F6DB3F2-2317-FAB9-F811-8159753A7B4B}"/>
              </a:ext>
            </a:extLst>
          </p:cNvPr>
          <p:cNvSpPr txBox="1"/>
          <p:nvPr/>
        </p:nvSpPr>
        <p:spPr>
          <a:xfrm>
            <a:off x="4312922" y="5042304"/>
            <a:ext cx="4933769" cy="1754326"/>
          </a:xfrm>
          <a:prstGeom prst="rect">
            <a:avLst/>
          </a:prstGeom>
          <a:noFill/>
        </p:spPr>
        <p:txBody>
          <a:bodyPr wrap="square" rtlCol="0">
            <a:spAutoFit/>
          </a:bodyPr>
          <a:lstStyle/>
          <a:p>
            <a:r>
              <a:rPr lang="tr-TR" sz="1200" b="1" dirty="0">
                <a:latin typeface="Calibri" panose="020F0502020204030204" pitchFamily="34" charset="0"/>
                <a:ea typeface="Calibri" panose="020F0502020204030204" pitchFamily="34" charset="0"/>
                <a:cs typeface="Calibri" panose="020F0502020204030204" pitchFamily="34" charset="0"/>
              </a:rPr>
              <a:t>Geri Yayılım (</a:t>
            </a:r>
            <a:r>
              <a:rPr lang="tr-TR" sz="1200" b="1" dirty="0" err="1">
                <a:latin typeface="Calibri" panose="020F0502020204030204" pitchFamily="34" charset="0"/>
                <a:ea typeface="Calibri" panose="020F0502020204030204" pitchFamily="34" charset="0"/>
                <a:cs typeface="Calibri" panose="020F0502020204030204" pitchFamily="34" charset="0"/>
              </a:rPr>
              <a:t>Backpropagation</a:t>
            </a:r>
            <a:r>
              <a:rPr lang="tr-TR" sz="1200" b="1" dirty="0">
                <a:latin typeface="Calibri" panose="020F0502020204030204" pitchFamily="34" charset="0"/>
                <a:ea typeface="Calibri" panose="020F0502020204030204" pitchFamily="34" charset="0"/>
                <a:cs typeface="Calibri" panose="020F0502020204030204" pitchFamily="34" charset="0"/>
              </a:rPr>
              <a:t>)</a:t>
            </a:r>
            <a:endParaRPr lang="tr-TR" sz="12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tr-TR" sz="1200" dirty="0" err="1">
                <a:latin typeface="Calibri" panose="020F0502020204030204" pitchFamily="34" charset="0"/>
                <a:ea typeface="Calibri" panose="020F0502020204030204" pitchFamily="34" charset="0"/>
                <a:cs typeface="Calibri" panose="020F0502020204030204" pitchFamily="34" charset="0"/>
              </a:rPr>
              <a:t>Loss</a:t>
            </a:r>
            <a:r>
              <a:rPr lang="tr-TR" sz="1200" dirty="0">
                <a:latin typeface="Calibri" panose="020F0502020204030204" pitchFamily="34" charset="0"/>
                <a:ea typeface="Calibri" panose="020F0502020204030204" pitchFamily="34" charset="0"/>
                <a:cs typeface="Calibri" panose="020F0502020204030204" pitchFamily="34" charset="0"/>
              </a:rPr>
              <a:t> fonksiyonunun türevleri hesaplanır.</a:t>
            </a:r>
          </a:p>
          <a:p>
            <a:pPr marL="171450" indent="-171450">
              <a:buFont typeface="Arial" panose="020B0604020202020204" pitchFamily="34" charset="0"/>
              <a:buChar char="•"/>
            </a:pPr>
            <a:r>
              <a:rPr lang="tr-TR" sz="1200" dirty="0">
                <a:latin typeface="Calibri" panose="020F0502020204030204" pitchFamily="34" charset="0"/>
                <a:ea typeface="Calibri" panose="020F0502020204030204" pitchFamily="34" charset="0"/>
                <a:cs typeface="Calibri" panose="020F0502020204030204" pitchFamily="34" charset="0"/>
              </a:rPr>
              <a:t>Bu türevler </a:t>
            </a:r>
            <a:r>
              <a:rPr lang="tr-TR" sz="1200" dirty="0" err="1">
                <a:latin typeface="Calibri" panose="020F0502020204030204" pitchFamily="34" charset="0"/>
                <a:ea typeface="Calibri" panose="020F0502020204030204" pitchFamily="34" charset="0"/>
                <a:cs typeface="Calibri" panose="020F0502020204030204" pitchFamily="34" charset="0"/>
              </a:rPr>
              <a:t>convolution</a:t>
            </a:r>
            <a:r>
              <a:rPr lang="tr-TR" sz="1200" dirty="0">
                <a:latin typeface="Calibri" panose="020F0502020204030204" pitchFamily="34" charset="0"/>
                <a:ea typeface="Calibri" panose="020F0502020204030204" pitchFamily="34" charset="0"/>
                <a:cs typeface="Calibri" panose="020F0502020204030204" pitchFamily="34" charset="0"/>
              </a:rPr>
              <a:t> katmanına kadar geriye doğru taşınır.</a:t>
            </a:r>
          </a:p>
          <a:p>
            <a:pPr marL="171450" indent="-171450">
              <a:buFont typeface="Arial" panose="020B0604020202020204" pitchFamily="34" charset="0"/>
              <a:buChar char="•"/>
            </a:pPr>
            <a:r>
              <a:rPr lang="tr-TR" sz="1200" dirty="0">
                <a:latin typeface="Calibri" panose="020F0502020204030204" pitchFamily="34" charset="0"/>
                <a:ea typeface="Calibri" panose="020F0502020204030204" pitchFamily="34" charset="0"/>
                <a:cs typeface="Calibri" panose="020F0502020204030204" pitchFamily="34" charset="0"/>
              </a:rPr>
              <a:t>Her filtreden geçen gradyanlar hesaplanır.</a:t>
            </a:r>
          </a:p>
          <a:p>
            <a:r>
              <a:rPr lang="tr-TR" sz="1200" b="1" dirty="0">
                <a:latin typeface="Calibri" panose="020F0502020204030204" pitchFamily="34" charset="0"/>
                <a:ea typeface="Calibri" panose="020F0502020204030204" pitchFamily="34" charset="0"/>
                <a:cs typeface="Calibri" panose="020F0502020204030204" pitchFamily="34" charset="0"/>
              </a:rPr>
              <a:t>Güncellenen öğeler:</a:t>
            </a:r>
            <a:endParaRPr lang="tr-TR" sz="1200" dirty="0">
              <a:latin typeface="Calibri" panose="020F0502020204030204" pitchFamily="34" charset="0"/>
              <a:ea typeface="Calibri" panose="020F0502020204030204" pitchFamily="34" charset="0"/>
              <a:cs typeface="Calibri" panose="020F0502020204030204" pitchFamily="34" charset="0"/>
            </a:endParaRPr>
          </a:p>
          <a:p>
            <a:pPr lvl="1"/>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Convolution</a:t>
            </a:r>
            <a:r>
              <a:rPr lang="tr-TR" sz="1200" dirty="0">
                <a:latin typeface="Calibri" panose="020F0502020204030204" pitchFamily="34" charset="0"/>
                <a:ea typeface="Calibri" panose="020F0502020204030204" pitchFamily="34" charset="0"/>
                <a:cs typeface="Calibri" panose="020F0502020204030204" pitchFamily="34" charset="0"/>
              </a:rPr>
              <a:t> filtre ağırlıkları (</a:t>
            </a:r>
            <a:r>
              <a:rPr lang="tr-TR" sz="1200" dirty="0" err="1">
                <a:latin typeface="Calibri" panose="020F0502020204030204" pitchFamily="34" charset="0"/>
                <a:ea typeface="Calibri" panose="020F0502020204030204" pitchFamily="34" charset="0"/>
                <a:cs typeface="Calibri" panose="020F0502020204030204" pitchFamily="34" charset="0"/>
              </a:rPr>
              <a:t>kernel</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weights</a:t>
            </a:r>
            <a:r>
              <a:rPr lang="tr-TR" sz="1200" dirty="0">
                <a:latin typeface="Calibri" panose="020F0502020204030204" pitchFamily="34" charset="0"/>
                <a:ea typeface="Calibri" panose="020F0502020204030204" pitchFamily="34" charset="0"/>
                <a:cs typeface="Calibri" panose="020F0502020204030204" pitchFamily="34" charset="0"/>
              </a:rPr>
              <a:t>)</a:t>
            </a:r>
          </a:p>
          <a:p>
            <a:pPr lvl="1"/>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Convolution</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bias'ları</a:t>
            </a:r>
            <a:endParaRPr lang="tr-TR" sz="1200" dirty="0">
              <a:latin typeface="Calibri" panose="020F0502020204030204" pitchFamily="34" charset="0"/>
              <a:ea typeface="Calibri" panose="020F0502020204030204" pitchFamily="34" charset="0"/>
              <a:cs typeface="Calibri" panose="020F0502020204030204" pitchFamily="34" charset="0"/>
            </a:endParaRPr>
          </a:p>
          <a:p>
            <a:pPr lvl="1"/>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Fully</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connected</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layer</a:t>
            </a:r>
            <a:r>
              <a:rPr lang="tr-TR" sz="1200" dirty="0">
                <a:latin typeface="Calibri" panose="020F0502020204030204" pitchFamily="34" charset="0"/>
                <a:ea typeface="Calibri" panose="020F0502020204030204" pitchFamily="34" charset="0"/>
                <a:cs typeface="Calibri" panose="020F0502020204030204" pitchFamily="34" charset="0"/>
              </a:rPr>
              <a:t> ağırlıkları</a:t>
            </a:r>
          </a:p>
          <a:p>
            <a:pPr lvl="1"/>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Fully</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connected</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layer</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bias'ları</a:t>
            </a:r>
            <a:endParaRPr lang="tr-TR" sz="1200" dirty="0">
              <a:latin typeface="Calibri" panose="020F0502020204030204" pitchFamily="34" charset="0"/>
              <a:ea typeface="Calibri" panose="020F0502020204030204" pitchFamily="34" charset="0"/>
              <a:cs typeface="Calibri" panose="020F0502020204030204" pitchFamily="34" charset="0"/>
            </a:endParaRPr>
          </a:p>
        </p:txBody>
      </p:sp>
      <p:sp>
        <p:nvSpPr>
          <p:cNvPr id="10" name="Metin kutusu 9">
            <a:extLst>
              <a:ext uri="{FF2B5EF4-FFF2-40B4-BE49-F238E27FC236}">
                <a16:creationId xmlns:a16="http://schemas.microsoft.com/office/drawing/2014/main" id="{B698B6B1-4DDC-DE50-43E7-98CEE065FBD6}"/>
              </a:ext>
            </a:extLst>
          </p:cNvPr>
          <p:cNvSpPr txBox="1"/>
          <p:nvPr/>
        </p:nvSpPr>
        <p:spPr>
          <a:xfrm>
            <a:off x="331138" y="5657671"/>
            <a:ext cx="3479886" cy="1200329"/>
          </a:xfrm>
          <a:prstGeom prst="rect">
            <a:avLst/>
          </a:prstGeom>
          <a:noFill/>
        </p:spPr>
        <p:txBody>
          <a:bodyPr wrap="square" rtlCol="0">
            <a:spAutoFit/>
          </a:bodyPr>
          <a:lstStyle/>
          <a:p>
            <a:r>
              <a:rPr lang="tr-TR" sz="1200" b="1" dirty="0"/>
              <a:t>Ağırlık Güncelleme (</a:t>
            </a:r>
            <a:r>
              <a:rPr lang="tr-TR" sz="1200" b="1" dirty="0" err="1"/>
              <a:t>Optimization</a:t>
            </a:r>
            <a:r>
              <a:rPr lang="tr-TR" sz="1200" b="1" dirty="0"/>
              <a:t>)</a:t>
            </a:r>
            <a:endParaRPr lang="tr-TR" sz="1200" dirty="0"/>
          </a:p>
          <a:p>
            <a:pPr marL="171450" indent="-171450">
              <a:buFont typeface="Arial" panose="020B0604020202020204" pitchFamily="34" charset="0"/>
              <a:buChar char="•"/>
            </a:pPr>
            <a:r>
              <a:rPr lang="tr-TR" sz="1200" dirty="0"/>
              <a:t>Gradyanlar kullanılarak ağırlıklar düzenlenir.</a:t>
            </a:r>
          </a:p>
          <a:p>
            <a:pPr marL="171450" indent="-171450">
              <a:buFont typeface="Arial" panose="020B0604020202020204" pitchFamily="34" charset="0"/>
              <a:buChar char="•"/>
            </a:pPr>
            <a:r>
              <a:rPr lang="tr-TR" sz="1200" dirty="0"/>
              <a:t>Genellikle </a:t>
            </a:r>
            <a:r>
              <a:rPr lang="tr-TR" sz="1200" b="1" dirty="0"/>
              <a:t>SGD, Adam, </a:t>
            </a:r>
            <a:r>
              <a:rPr lang="tr-TR" sz="1200" b="1" dirty="0" err="1"/>
              <a:t>RMSProp</a:t>
            </a:r>
            <a:r>
              <a:rPr lang="tr-TR" sz="1200" dirty="0"/>
              <a:t> gibi </a:t>
            </a:r>
            <a:r>
              <a:rPr lang="tr-TR" sz="1200" dirty="0" err="1"/>
              <a:t>optimizers</a:t>
            </a:r>
            <a:r>
              <a:rPr lang="tr-TR" sz="1200" dirty="0"/>
              <a:t> kullanılır.</a:t>
            </a:r>
          </a:p>
          <a:p>
            <a:pPr marL="171450" indent="-171450">
              <a:buFont typeface="Arial" panose="020B0604020202020204" pitchFamily="34" charset="0"/>
              <a:buChar char="•"/>
            </a:pPr>
            <a:r>
              <a:rPr lang="tr-TR" sz="1200" dirty="0"/>
              <a:t>Bu işlem her </a:t>
            </a:r>
            <a:r>
              <a:rPr lang="tr-TR" sz="1200" b="1" dirty="0" err="1"/>
              <a:t>batch</a:t>
            </a:r>
            <a:r>
              <a:rPr lang="tr-TR" sz="1200" dirty="0"/>
              <a:t> ve her </a:t>
            </a:r>
            <a:r>
              <a:rPr lang="tr-TR" sz="1200" b="1" dirty="0" err="1"/>
              <a:t>epoch</a:t>
            </a:r>
            <a:r>
              <a:rPr lang="tr-TR" sz="1200" dirty="0"/>
              <a:t> tekrarlanır.</a:t>
            </a:r>
          </a:p>
          <a:p>
            <a:pPr marL="171450" indent="-171450">
              <a:buFont typeface="Arial" panose="020B0604020202020204" pitchFamily="34" charset="0"/>
              <a:buChar char="•"/>
            </a:pPr>
            <a:r>
              <a:rPr lang="tr-TR" sz="1200" dirty="0"/>
              <a:t>Amaç: </a:t>
            </a:r>
            <a:r>
              <a:rPr lang="tr-TR" sz="1200" dirty="0" err="1"/>
              <a:t>Loss’u</a:t>
            </a:r>
            <a:r>
              <a:rPr lang="tr-TR" sz="1200" dirty="0"/>
              <a:t> azaltmak ve doğruluğu artırmak.</a:t>
            </a:r>
          </a:p>
        </p:txBody>
      </p:sp>
      <p:sp>
        <p:nvSpPr>
          <p:cNvPr id="11" name="Ok: Aşağı 10">
            <a:extLst>
              <a:ext uri="{FF2B5EF4-FFF2-40B4-BE49-F238E27FC236}">
                <a16:creationId xmlns:a16="http://schemas.microsoft.com/office/drawing/2014/main" id="{0BE62117-C86F-CB97-AF38-2E6148CDEA79}"/>
              </a:ext>
            </a:extLst>
          </p:cNvPr>
          <p:cNvSpPr/>
          <p:nvPr/>
        </p:nvSpPr>
        <p:spPr>
          <a:xfrm>
            <a:off x="10770282" y="2227699"/>
            <a:ext cx="141149" cy="33753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tr-TR"/>
          </a:p>
        </p:txBody>
      </p:sp>
      <p:sp>
        <p:nvSpPr>
          <p:cNvPr id="12" name="Ok: Aşağı 11">
            <a:extLst>
              <a:ext uri="{FF2B5EF4-FFF2-40B4-BE49-F238E27FC236}">
                <a16:creationId xmlns:a16="http://schemas.microsoft.com/office/drawing/2014/main" id="{9DA3DB43-14A3-3A5A-1201-75ECBE43534C}"/>
              </a:ext>
            </a:extLst>
          </p:cNvPr>
          <p:cNvSpPr/>
          <p:nvPr/>
        </p:nvSpPr>
        <p:spPr>
          <a:xfrm rot="5400000">
            <a:off x="8330368" y="6283175"/>
            <a:ext cx="141149" cy="33753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tr-TR"/>
          </a:p>
        </p:txBody>
      </p:sp>
      <p:sp>
        <p:nvSpPr>
          <p:cNvPr id="13" name="Ok: Aşağı 12">
            <a:extLst>
              <a:ext uri="{FF2B5EF4-FFF2-40B4-BE49-F238E27FC236}">
                <a16:creationId xmlns:a16="http://schemas.microsoft.com/office/drawing/2014/main" id="{25798A90-9175-1D61-EAAA-B0EA0375AFCE}"/>
              </a:ext>
            </a:extLst>
          </p:cNvPr>
          <p:cNvSpPr/>
          <p:nvPr/>
        </p:nvSpPr>
        <p:spPr>
          <a:xfrm rot="5400000">
            <a:off x="4032491" y="6283174"/>
            <a:ext cx="141149" cy="337531"/>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C42A1A87-03C6-7445-EBD4-A90317801348}"/>
              </a:ext>
            </a:extLst>
          </p:cNvPr>
          <p:cNvSpPr txBox="1"/>
          <p:nvPr/>
        </p:nvSpPr>
        <p:spPr>
          <a:xfrm>
            <a:off x="8845793" y="5496088"/>
            <a:ext cx="287258" cy="323165"/>
          </a:xfrm>
          <a:prstGeom prst="rect">
            <a:avLst/>
          </a:prstGeom>
          <a:noFill/>
        </p:spPr>
        <p:txBody>
          <a:bodyPr wrap="none" rtlCol="0">
            <a:spAutoFit/>
          </a:bodyPr>
          <a:lstStyle/>
          <a:p>
            <a:r>
              <a:rPr lang="tr-TR" sz="1500" b="1" dirty="0">
                <a:solidFill>
                  <a:schemeClr val="bg1">
                    <a:lumMod val="65000"/>
                  </a:schemeClr>
                </a:solidFill>
                <a:effectLst>
                  <a:outerShdw blurRad="38100" dist="38100" dir="2700000" algn="tl">
                    <a:srgbClr val="000000">
                      <a:alpha val="43137"/>
                    </a:srgbClr>
                  </a:outerShdw>
                </a:effectLst>
              </a:rPr>
              <a:t>2</a:t>
            </a:r>
          </a:p>
        </p:txBody>
      </p:sp>
      <p:sp>
        <p:nvSpPr>
          <p:cNvPr id="15" name="Metin kutusu 14">
            <a:extLst>
              <a:ext uri="{FF2B5EF4-FFF2-40B4-BE49-F238E27FC236}">
                <a16:creationId xmlns:a16="http://schemas.microsoft.com/office/drawing/2014/main" id="{2DECD032-9FA7-BA65-26F1-9DC3C709B176}"/>
              </a:ext>
            </a:extLst>
          </p:cNvPr>
          <p:cNvSpPr txBox="1"/>
          <p:nvPr/>
        </p:nvSpPr>
        <p:spPr>
          <a:xfrm>
            <a:off x="4169293" y="5012654"/>
            <a:ext cx="287258" cy="323165"/>
          </a:xfrm>
          <a:prstGeom prst="rect">
            <a:avLst/>
          </a:prstGeom>
          <a:noFill/>
        </p:spPr>
        <p:txBody>
          <a:bodyPr wrap="none" rtlCol="0">
            <a:spAutoFit/>
          </a:bodyPr>
          <a:lstStyle/>
          <a:p>
            <a:r>
              <a:rPr lang="tr-TR" sz="1500" b="1" dirty="0">
                <a:solidFill>
                  <a:schemeClr val="bg1">
                    <a:lumMod val="65000"/>
                  </a:schemeClr>
                </a:solidFill>
                <a:effectLst>
                  <a:outerShdw blurRad="38100" dist="38100" dir="2700000" algn="tl">
                    <a:srgbClr val="000000">
                      <a:alpha val="43137"/>
                    </a:srgbClr>
                  </a:outerShdw>
                </a:effectLst>
              </a:rPr>
              <a:t>3</a:t>
            </a:r>
          </a:p>
        </p:txBody>
      </p:sp>
      <p:sp>
        <p:nvSpPr>
          <p:cNvPr id="16" name="Metin kutusu 15">
            <a:extLst>
              <a:ext uri="{FF2B5EF4-FFF2-40B4-BE49-F238E27FC236}">
                <a16:creationId xmlns:a16="http://schemas.microsoft.com/office/drawing/2014/main" id="{77607F1F-028A-1976-9703-D740B7B8FE61}"/>
              </a:ext>
            </a:extLst>
          </p:cNvPr>
          <p:cNvSpPr txBox="1"/>
          <p:nvPr/>
        </p:nvSpPr>
        <p:spPr>
          <a:xfrm>
            <a:off x="187509" y="5604507"/>
            <a:ext cx="287258" cy="323165"/>
          </a:xfrm>
          <a:prstGeom prst="rect">
            <a:avLst/>
          </a:prstGeom>
          <a:noFill/>
        </p:spPr>
        <p:txBody>
          <a:bodyPr wrap="none" rtlCol="0">
            <a:spAutoFit/>
          </a:bodyPr>
          <a:lstStyle/>
          <a:p>
            <a:r>
              <a:rPr lang="tr-TR" sz="1500" b="1" dirty="0">
                <a:solidFill>
                  <a:schemeClr val="bg1">
                    <a:lumMod val="65000"/>
                  </a:schemeClr>
                </a:solidFill>
                <a:effectLst>
                  <a:outerShdw blurRad="38100" dist="38100" dir="2700000" algn="tl">
                    <a:srgbClr val="000000">
                      <a:alpha val="43137"/>
                    </a:srgbClr>
                  </a:outerShdw>
                </a:effectLst>
              </a:rPr>
              <a:t>4</a:t>
            </a:r>
          </a:p>
        </p:txBody>
      </p:sp>
      <p:sp>
        <p:nvSpPr>
          <p:cNvPr id="17" name="Dikdörtgen 16">
            <a:extLst>
              <a:ext uri="{FF2B5EF4-FFF2-40B4-BE49-F238E27FC236}">
                <a16:creationId xmlns:a16="http://schemas.microsoft.com/office/drawing/2014/main" id="{10A0E1F8-C323-F090-BC9A-7787B2C45EFF}"/>
              </a:ext>
            </a:extLst>
          </p:cNvPr>
          <p:cNvSpPr/>
          <p:nvPr/>
        </p:nvSpPr>
        <p:spPr>
          <a:xfrm>
            <a:off x="846894" y="754840"/>
            <a:ext cx="1178287" cy="39276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tr-TR"/>
          </a:p>
        </p:txBody>
      </p:sp>
    </p:spTree>
    <p:extLst>
      <p:ext uri="{BB962C8B-B14F-4D97-AF65-F5344CB8AC3E}">
        <p14:creationId xmlns:p14="http://schemas.microsoft.com/office/powerpoint/2010/main" val="1941835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tasarım içeren bir resim&#10;&#10;Yapay zeka tarafından oluşturulmuş içerik yanlış olabilir.">
            <a:extLst>
              <a:ext uri="{FF2B5EF4-FFF2-40B4-BE49-F238E27FC236}">
                <a16:creationId xmlns:a16="http://schemas.microsoft.com/office/drawing/2014/main" id="{C7EA5F00-A424-E883-4F6C-D0A605CA6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3576" cy="5150115"/>
          </a:xfrm>
          <a:prstGeom prst="rect">
            <a:avLst/>
          </a:prstGeom>
        </p:spPr>
      </p:pic>
      <p:sp>
        <p:nvSpPr>
          <p:cNvPr id="4" name="Dikdörtgen 3">
            <a:extLst>
              <a:ext uri="{FF2B5EF4-FFF2-40B4-BE49-F238E27FC236}">
                <a16:creationId xmlns:a16="http://schemas.microsoft.com/office/drawing/2014/main" id="{63CDA96B-CF69-1418-A81C-BF0FA18AB171}"/>
              </a:ext>
            </a:extLst>
          </p:cNvPr>
          <p:cNvSpPr/>
          <p:nvPr/>
        </p:nvSpPr>
        <p:spPr>
          <a:xfrm>
            <a:off x="1595597" y="2239973"/>
            <a:ext cx="613692" cy="1282615"/>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tr-TR"/>
          </a:p>
        </p:txBody>
      </p:sp>
      <p:sp>
        <p:nvSpPr>
          <p:cNvPr id="5" name="Dikdörtgen 4">
            <a:extLst>
              <a:ext uri="{FF2B5EF4-FFF2-40B4-BE49-F238E27FC236}">
                <a16:creationId xmlns:a16="http://schemas.microsoft.com/office/drawing/2014/main" id="{09C9088A-5140-6FE9-D5EB-07F06BEDB426}"/>
              </a:ext>
            </a:extLst>
          </p:cNvPr>
          <p:cNvSpPr/>
          <p:nvPr/>
        </p:nvSpPr>
        <p:spPr>
          <a:xfrm>
            <a:off x="1687651" y="2338164"/>
            <a:ext cx="405036" cy="109083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tr-TR"/>
          </a:p>
        </p:txBody>
      </p:sp>
      <p:cxnSp>
        <p:nvCxnSpPr>
          <p:cNvPr id="7" name="Düz Ok Bağlayıcısı 6">
            <a:extLst>
              <a:ext uri="{FF2B5EF4-FFF2-40B4-BE49-F238E27FC236}">
                <a16:creationId xmlns:a16="http://schemas.microsoft.com/office/drawing/2014/main" id="{22A46E19-268D-430A-156B-EEA681D09C9C}"/>
              </a:ext>
            </a:extLst>
          </p:cNvPr>
          <p:cNvCxnSpPr>
            <a:cxnSpLocks/>
          </p:cNvCxnSpPr>
          <p:nvPr/>
        </p:nvCxnSpPr>
        <p:spPr>
          <a:xfrm flipH="1" flipV="1">
            <a:off x="1386941" y="2004794"/>
            <a:ext cx="368216" cy="5113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Metin kutusu 7">
            <a:extLst>
              <a:ext uri="{FF2B5EF4-FFF2-40B4-BE49-F238E27FC236}">
                <a16:creationId xmlns:a16="http://schemas.microsoft.com/office/drawing/2014/main" id="{E3945606-0598-FFF7-7860-B1E6736B451B}"/>
              </a:ext>
            </a:extLst>
          </p:cNvPr>
          <p:cNvSpPr txBox="1"/>
          <p:nvPr/>
        </p:nvSpPr>
        <p:spPr>
          <a:xfrm>
            <a:off x="-36365" y="1712406"/>
            <a:ext cx="2846613" cy="292388"/>
          </a:xfrm>
          <a:prstGeom prst="rect">
            <a:avLst/>
          </a:prstGeom>
          <a:noFill/>
        </p:spPr>
        <p:txBody>
          <a:bodyPr wrap="non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x, y, </a:t>
            </a:r>
            <a:r>
              <a:rPr lang="tr-TR" sz="1300" dirty="0" err="1">
                <a:latin typeface="Calibri" panose="020F0502020204030204" pitchFamily="34" charset="0"/>
                <a:ea typeface="Calibri" panose="020F0502020204030204" pitchFamily="34" charset="0"/>
                <a:cs typeface="Calibri" panose="020F0502020204030204" pitchFamily="34" charset="0"/>
              </a:rPr>
              <a:t>weight</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height</a:t>
            </a:r>
            <a:r>
              <a:rPr lang="tr-TR" sz="1300" dirty="0">
                <a:latin typeface="Calibri" panose="020F0502020204030204" pitchFamily="34" charset="0"/>
                <a:ea typeface="Calibri" panose="020F0502020204030204" pitchFamily="34" charset="0"/>
                <a:cs typeface="Calibri" panose="020F0502020204030204" pitchFamily="34" charset="0"/>
              </a:rPr>
              <a:t> = 5, 10, 50px, 250px</a:t>
            </a:r>
          </a:p>
        </p:txBody>
      </p:sp>
      <p:sp>
        <p:nvSpPr>
          <p:cNvPr id="11" name="Metin kutusu 10">
            <a:extLst>
              <a:ext uri="{FF2B5EF4-FFF2-40B4-BE49-F238E27FC236}">
                <a16:creationId xmlns:a16="http://schemas.microsoft.com/office/drawing/2014/main" id="{780E9A8D-31B8-E60A-D504-3FF5C8BD1485}"/>
              </a:ext>
            </a:extLst>
          </p:cNvPr>
          <p:cNvSpPr txBox="1"/>
          <p:nvPr/>
        </p:nvSpPr>
        <p:spPr>
          <a:xfrm>
            <a:off x="4173101" y="816209"/>
            <a:ext cx="8327790" cy="646331"/>
          </a:xfrm>
          <a:prstGeom prst="rect">
            <a:avLst/>
          </a:prstGeom>
          <a:noFill/>
        </p:spPr>
        <p:txBody>
          <a:bodyPr wrap="square" rtlCol="0">
            <a:spAutoFit/>
          </a:bodyPr>
          <a:lstStyle/>
          <a:p>
            <a:r>
              <a:rPr lang="tr-TR" sz="1200" b="1" dirty="0">
                <a:latin typeface="Calibri" panose="020F0502020204030204" pitchFamily="34" charset="0"/>
                <a:ea typeface="Calibri" panose="020F0502020204030204" pitchFamily="34" charset="0"/>
                <a:cs typeface="Calibri" panose="020F0502020204030204" pitchFamily="34" charset="0"/>
              </a:rPr>
              <a:t>Veri Ön İşleme</a:t>
            </a:r>
          </a:p>
          <a:p>
            <a:r>
              <a:rPr lang="tr-TR" sz="1200" i="1" dirty="0">
                <a:latin typeface="Calibri" panose="020F0502020204030204" pitchFamily="34" charset="0"/>
                <a:ea typeface="Calibri" panose="020F0502020204030204" pitchFamily="34" charset="0"/>
                <a:cs typeface="Calibri" panose="020F0502020204030204" pitchFamily="34" charset="0"/>
              </a:rPr>
              <a:t>Data </a:t>
            </a:r>
            <a:r>
              <a:rPr lang="tr-TR" sz="1200" i="1" dirty="0" err="1">
                <a:latin typeface="Calibri" panose="020F0502020204030204" pitchFamily="34" charset="0"/>
                <a:ea typeface="Calibri" panose="020F0502020204030204" pitchFamily="34" charset="0"/>
                <a:cs typeface="Calibri" panose="020F0502020204030204" pitchFamily="34" charset="0"/>
              </a:rPr>
              <a:t>Augmentation</a:t>
            </a:r>
            <a:r>
              <a:rPr lang="tr-TR" sz="1200" i="1" dirty="0">
                <a:latin typeface="Calibri" panose="020F0502020204030204" pitchFamily="34" charset="0"/>
                <a:ea typeface="Calibri" panose="020F0502020204030204" pitchFamily="34" charset="0"/>
                <a:cs typeface="Calibri" panose="020F0502020204030204" pitchFamily="34" charset="0"/>
              </a:rPr>
              <a:t> </a:t>
            </a:r>
            <a:r>
              <a:rPr lang="tr-TR" sz="1200" dirty="0">
                <a:latin typeface="Calibri" panose="020F0502020204030204" pitchFamily="34" charset="0"/>
                <a:ea typeface="Calibri" panose="020F0502020204030204" pitchFamily="34" charset="0"/>
                <a:cs typeface="Calibri" panose="020F0502020204030204" pitchFamily="34" charset="0"/>
              </a:rPr>
              <a:t>bu alanda çok sık kullanılır → Görüntü döndürme, Parlaklık değiştirme, </a:t>
            </a:r>
            <a:r>
              <a:rPr lang="tr-TR" sz="1200" dirty="0" err="1">
                <a:latin typeface="Calibri" panose="020F0502020204030204" pitchFamily="34" charset="0"/>
                <a:ea typeface="Calibri" panose="020F0502020204030204" pitchFamily="34" charset="0"/>
                <a:cs typeface="Calibri" panose="020F0502020204030204" pitchFamily="34" charset="0"/>
              </a:rPr>
              <a:t>Scale</a:t>
            </a:r>
            <a:r>
              <a:rPr lang="tr-TR" sz="1200" dirty="0">
                <a:latin typeface="Calibri" panose="020F0502020204030204" pitchFamily="34" charset="0"/>
                <a:ea typeface="Calibri" panose="020F0502020204030204" pitchFamily="34" charset="0"/>
                <a:cs typeface="Calibri" panose="020F0502020204030204" pitchFamily="34" charset="0"/>
              </a:rPr>
              <a:t>, </a:t>
            </a:r>
            <a:r>
              <a:rPr lang="tr-TR" sz="1200" dirty="0" err="1">
                <a:latin typeface="Calibri" panose="020F0502020204030204" pitchFamily="34" charset="0"/>
                <a:ea typeface="Calibri" panose="020F0502020204030204" pitchFamily="34" charset="0"/>
                <a:cs typeface="Calibri" panose="020F0502020204030204" pitchFamily="34" charset="0"/>
              </a:rPr>
              <a:t>Flip</a:t>
            </a:r>
            <a:r>
              <a:rPr lang="tr-TR" sz="1200" dirty="0">
                <a:latin typeface="Calibri" panose="020F0502020204030204" pitchFamily="34" charset="0"/>
                <a:ea typeface="Calibri" panose="020F0502020204030204" pitchFamily="34" charset="0"/>
                <a:cs typeface="Calibri" panose="020F0502020204030204" pitchFamily="34" charset="0"/>
              </a:rPr>
              <a:t>, Gürültü ekleme</a:t>
            </a:r>
          </a:p>
          <a:p>
            <a:r>
              <a:rPr lang="tr-TR" sz="1200" dirty="0">
                <a:latin typeface="Calibri" panose="020F0502020204030204" pitchFamily="34" charset="0"/>
                <a:ea typeface="Calibri" panose="020F0502020204030204" pitchFamily="34" charset="0"/>
                <a:cs typeface="Calibri" panose="020F0502020204030204" pitchFamily="34" charset="0"/>
              </a:rPr>
              <a:t>Bu, modelin daha genellenebilir olmasına yardımcı olur.</a:t>
            </a:r>
          </a:p>
        </p:txBody>
      </p:sp>
      <p:sp>
        <p:nvSpPr>
          <p:cNvPr id="13" name="Metin kutusu 12">
            <a:extLst>
              <a:ext uri="{FF2B5EF4-FFF2-40B4-BE49-F238E27FC236}">
                <a16:creationId xmlns:a16="http://schemas.microsoft.com/office/drawing/2014/main" id="{E3F6450B-89F1-899A-F0DE-0B1EB406CF23}"/>
              </a:ext>
            </a:extLst>
          </p:cNvPr>
          <p:cNvSpPr txBox="1"/>
          <p:nvPr/>
        </p:nvSpPr>
        <p:spPr>
          <a:xfrm>
            <a:off x="220928" y="4460081"/>
            <a:ext cx="4111733" cy="2292935"/>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Model Kurulumu</a:t>
            </a:r>
          </a:p>
          <a:p>
            <a:r>
              <a:rPr lang="tr-TR" sz="1300" dirty="0">
                <a:latin typeface="Calibri" panose="020F0502020204030204" pitchFamily="34" charset="0"/>
                <a:ea typeface="Calibri" panose="020F0502020204030204" pitchFamily="34" charset="0"/>
                <a:cs typeface="Calibri" panose="020F0502020204030204" pitchFamily="34" charset="0"/>
              </a:rPr>
              <a:t>CNN kurarken belirlediğimiz </a:t>
            </a:r>
            <a:r>
              <a:rPr lang="tr-TR" sz="1300" dirty="0" err="1">
                <a:latin typeface="Calibri" panose="020F0502020204030204" pitchFamily="34" charset="0"/>
                <a:ea typeface="Calibri" panose="020F0502020204030204" pitchFamily="34" charset="0"/>
                <a:cs typeface="Calibri" panose="020F0502020204030204" pitchFamily="34" charset="0"/>
              </a:rPr>
              <a:t>hiperparametreler</a:t>
            </a:r>
            <a:r>
              <a:rPr lang="tr-TR" sz="1300"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Kaç tane </a:t>
            </a:r>
            <a:r>
              <a:rPr lang="tr-TR" sz="1300" dirty="0" err="1">
                <a:latin typeface="Calibri" panose="020F0502020204030204" pitchFamily="34" charset="0"/>
                <a:ea typeface="Calibri" panose="020F0502020204030204" pitchFamily="34" charset="0"/>
                <a:cs typeface="Calibri" panose="020F0502020204030204" pitchFamily="34" charset="0"/>
              </a:rPr>
              <a:t>convolution</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layer</a:t>
            </a:r>
            <a:r>
              <a:rPr lang="tr-TR" sz="1300" dirty="0">
                <a:latin typeface="Calibri" panose="020F0502020204030204" pitchFamily="34" charset="0"/>
                <a:ea typeface="Calibri" panose="020F0502020204030204" pitchFamily="34" charset="0"/>
                <a:cs typeface="Calibri" panose="020F0502020204030204" pitchFamily="34" charset="0"/>
              </a:rPr>
              <a:t> olacak?</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Kaç filtre olacak?</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Filtre boyutu (3×3, 5×5…)</a:t>
            </a: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Pooling</a:t>
            </a:r>
            <a:r>
              <a:rPr lang="tr-TR" sz="1300" dirty="0">
                <a:latin typeface="Calibri" panose="020F0502020204030204" pitchFamily="34" charset="0"/>
                <a:ea typeface="Calibri" panose="020F0502020204030204" pitchFamily="34" charset="0"/>
                <a:cs typeface="Calibri" panose="020F0502020204030204" pitchFamily="34" charset="0"/>
              </a:rPr>
              <a:t> türü (</a:t>
            </a:r>
            <a:r>
              <a:rPr lang="tr-TR" sz="1300" dirty="0" err="1">
                <a:latin typeface="Calibri" panose="020F0502020204030204" pitchFamily="34" charset="0"/>
                <a:ea typeface="Calibri" panose="020F0502020204030204" pitchFamily="34" charset="0"/>
                <a:cs typeface="Calibri" panose="020F0502020204030204" pitchFamily="34" charset="0"/>
              </a:rPr>
              <a:t>max</a:t>
            </a:r>
            <a:r>
              <a:rPr lang="tr-TR" sz="1300" dirty="0">
                <a:latin typeface="Calibri" panose="020F0502020204030204" pitchFamily="34" charset="0"/>
                <a:ea typeface="Calibri" panose="020F0502020204030204" pitchFamily="34" charset="0"/>
                <a:cs typeface="Calibri" panose="020F0502020204030204" pitchFamily="34" charset="0"/>
              </a:rPr>
              <a:t>/</a:t>
            </a:r>
            <a:r>
              <a:rPr lang="tr-TR" sz="1300" dirty="0" err="1">
                <a:latin typeface="Calibri" panose="020F0502020204030204" pitchFamily="34" charset="0"/>
                <a:ea typeface="Calibri" panose="020F0502020204030204" pitchFamily="34" charset="0"/>
                <a:cs typeface="Calibri" panose="020F0502020204030204" pitchFamily="34" charset="0"/>
              </a:rPr>
              <a:t>average</a:t>
            </a:r>
            <a:r>
              <a:rPr lang="tr-TR" sz="1300"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Dense </a:t>
            </a:r>
            <a:r>
              <a:rPr lang="tr-TR" sz="1300" dirty="0" err="1">
                <a:latin typeface="Calibri" panose="020F0502020204030204" pitchFamily="34" charset="0"/>
                <a:ea typeface="Calibri" panose="020F0502020204030204" pitchFamily="34" charset="0"/>
                <a:cs typeface="Calibri" panose="020F0502020204030204" pitchFamily="34" charset="0"/>
              </a:rPr>
              <a:t>layer</a:t>
            </a:r>
            <a:r>
              <a:rPr lang="tr-TR" sz="1300" dirty="0">
                <a:latin typeface="Calibri" panose="020F0502020204030204" pitchFamily="34" charset="0"/>
                <a:ea typeface="Calibri" panose="020F0502020204030204" pitchFamily="34" charset="0"/>
                <a:cs typeface="Calibri" panose="020F0502020204030204" pitchFamily="34" charset="0"/>
              </a:rPr>
              <a:t> sayısı</a:t>
            </a: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Dropout</a:t>
            </a:r>
            <a:r>
              <a:rPr lang="tr-TR" sz="1300" dirty="0">
                <a:latin typeface="Calibri" panose="020F0502020204030204" pitchFamily="34" charset="0"/>
                <a:ea typeface="Calibri" panose="020F0502020204030204" pitchFamily="34" charset="0"/>
                <a:cs typeface="Calibri" panose="020F0502020204030204" pitchFamily="34" charset="0"/>
              </a:rPr>
              <a:t> oranı</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Learning rate</a:t>
            </a: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Batch</a:t>
            </a:r>
            <a:r>
              <a:rPr lang="tr-TR" sz="1300" dirty="0">
                <a:latin typeface="Calibri" panose="020F0502020204030204" pitchFamily="34" charset="0"/>
                <a:ea typeface="Calibri" panose="020F0502020204030204" pitchFamily="34" charset="0"/>
                <a:cs typeface="Calibri" panose="020F0502020204030204" pitchFamily="34" charset="0"/>
              </a:rPr>
              <a:t> size</a:t>
            </a:r>
          </a:p>
          <a:p>
            <a:r>
              <a:rPr lang="tr-TR" sz="1300" dirty="0">
                <a:latin typeface="Calibri" panose="020F0502020204030204" pitchFamily="34" charset="0"/>
                <a:ea typeface="Calibri" panose="020F0502020204030204" pitchFamily="34" charset="0"/>
                <a:cs typeface="Calibri" panose="020F0502020204030204" pitchFamily="34" charset="0"/>
              </a:rPr>
              <a:t>Hepsi </a:t>
            </a:r>
            <a:r>
              <a:rPr lang="tr-TR" sz="1300" dirty="0" err="1">
                <a:latin typeface="Calibri" panose="020F0502020204030204" pitchFamily="34" charset="0"/>
                <a:ea typeface="Calibri" panose="020F0502020204030204" pitchFamily="34" charset="0"/>
                <a:cs typeface="Calibri" panose="020F0502020204030204" pitchFamily="34" charset="0"/>
              </a:rPr>
              <a:t>hiperparametredir</a:t>
            </a:r>
            <a:r>
              <a:rPr lang="tr-TR" sz="1300" dirty="0">
                <a:latin typeface="Calibri" panose="020F0502020204030204" pitchFamily="34" charset="0"/>
                <a:ea typeface="Calibri" panose="020F0502020204030204" pitchFamily="34" charset="0"/>
                <a:cs typeface="Calibri" panose="020F0502020204030204" pitchFamily="34" charset="0"/>
              </a:rPr>
              <a:t> → kullanıcı tarafından belirlenir.</a:t>
            </a:r>
          </a:p>
        </p:txBody>
      </p:sp>
    </p:spTree>
    <p:extLst>
      <p:ext uri="{BB962C8B-B14F-4D97-AF65-F5344CB8AC3E}">
        <p14:creationId xmlns:p14="http://schemas.microsoft.com/office/powerpoint/2010/main" val="229585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diyagram içeren bir resim&#10;&#10;Yapay zeka tarafından oluşturulmuş içerik yanlış olabilir.">
            <a:extLst>
              <a:ext uri="{FF2B5EF4-FFF2-40B4-BE49-F238E27FC236}">
                <a16:creationId xmlns:a16="http://schemas.microsoft.com/office/drawing/2014/main" id="{0F6942E7-06D5-92D8-A3E7-EC4540568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2" y="681320"/>
            <a:ext cx="12173576" cy="5495360"/>
          </a:xfrm>
          <a:prstGeom prst="rect">
            <a:avLst/>
          </a:prstGeom>
        </p:spPr>
      </p:pic>
    </p:spTree>
    <p:extLst>
      <p:ext uri="{BB962C8B-B14F-4D97-AF65-F5344CB8AC3E}">
        <p14:creationId xmlns:p14="http://schemas.microsoft.com/office/powerpoint/2010/main" val="3535107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içeren bir resim&#10;&#10;Yapay zeka tarafından oluşturulmuş içerik yanlış olabilir.">
            <a:extLst>
              <a:ext uri="{FF2B5EF4-FFF2-40B4-BE49-F238E27FC236}">
                <a16:creationId xmlns:a16="http://schemas.microsoft.com/office/drawing/2014/main" id="{6E30B4D3-45FB-8E37-9A99-EFCE717B0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3" y="628506"/>
            <a:ext cx="12122773" cy="5600988"/>
          </a:xfrm>
          <a:prstGeom prst="rect">
            <a:avLst/>
          </a:prstGeom>
        </p:spPr>
      </p:pic>
      <p:sp>
        <p:nvSpPr>
          <p:cNvPr id="4" name="Metin kutusu 3">
            <a:extLst>
              <a:ext uri="{FF2B5EF4-FFF2-40B4-BE49-F238E27FC236}">
                <a16:creationId xmlns:a16="http://schemas.microsoft.com/office/drawing/2014/main" id="{9A8E4D8C-67EB-326B-1BE2-174AE15D5173}"/>
              </a:ext>
            </a:extLst>
          </p:cNvPr>
          <p:cNvSpPr txBox="1"/>
          <p:nvPr/>
        </p:nvSpPr>
        <p:spPr>
          <a:xfrm>
            <a:off x="7124957" y="165695"/>
            <a:ext cx="4970898" cy="1815882"/>
          </a:xfrm>
          <a:prstGeom prst="rect">
            <a:avLst/>
          </a:prstGeom>
          <a:noFill/>
        </p:spPr>
        <p:txBody>
          <a:bodyPr wrap="square" rtlCol="0">
            <a:spAutoFit/>
          </a:bodyPr>
          <a:lstStyle/>
          <a:p>
            <a:r>
              <a:rPr lang="tr-TR" sz="1400" dirty="0" err="1">
                <a:latin typeface="Calibri" panose="020F0502020204030204" pitchFamily="34" charset="0"/>
                <a:ea typeface="Calibri" panose="020F0502020204030204" pitchFamily="34" charset="0"/>
                <a:cs typeface="Calibri" panose="020F0502020204030204" pitchFamily="34" charset="0"/>
              </a:rPr>
              <a:t>RNN’ler</a:t>
            </a:r>
            <a:r>
              <a:rPr lang="tr-TR" sz="1400" dirty="0">
                <a:latin typeface="Calibri" panose="020F0502020204030204" pitchFamily="34" charset="0"/>
                <a:ea typeface="Calibri" panose="020F0502020204030204" pitchFamily="34" charset="0"/>
                <a:cs typeface="Calibri" panose="020F0502020204030204" pitchFamily="34" charset="0"/>
              </a:rPr>
              <a:t> özellikle ardışık ve zamansal verilerdeki bağımlılıkları öğrenme konusunda güçlüdür. Zamansal veriyi analiz edebilmeleri, kendi içinde bulunan geri besleme (</a:t>
            </a:r>
            <a:r>
              <a:rPr lang="tr-TR" sz="1400" dirty="0" err="1">
                <a:latin typeface="Calibri" panose="020F0502020204030204" pitchFamily="34" charset="0"/>
                <a:ea typeface="Calibri" panose="020F0502020204030204" pitchFamily="34" charset="0"/>
                <a:cs typeface="Calibri" panose="020F0502020204030204" pitchFamily="34" charset="0"/>
              </a:rPr>
              <a:t>recurrent</a:t>
            </a:r>
            <a:r>
              <a:rPr lang="tr-TR" sz="1400" dirty="0">
                <a:latin typeface="Calibri" panose="020F0502020204030204" pitchFamily="34" charset="0"/>
                <a:ea typeface="Calibri" panose="020F0502020204030204" pitchFamily="34" charset="0"/>
                <a:cs typeface="Calibri" panose="020F0502020204030204" pitchFamily="34" charset="0"/>
              </a:rPr>
              <a:t>) bağlantısından kaynaklanır. Bu sayede modele bir hafıza özelliği eklenmiş olur. </a:t>
            </a:r>
            <a:r>
              <a:rPr lang="tr-TR" sz="1400" dirty="0" err="1">
                <a:latin typeface="Calibri" panose="020F0502020204030204" pitchFamily="34" charset="0"/>
                <a:ea typeface="Calibri" panose="020F0502020204030204" pitchFamily="34" charset="0"/>
                <a:cs typeface="Calibri" panose="020F0502020204030204" pitchFamily="34" charset="0"/>
              </a:rPr>
              <a:t>RNN’ler</a:t>
            </a:r>
            <a:r>
              <a:rPr lang="tr-TR" sz="1400" dirty="0">
                <a:latin typeface="Calibri" panose="020F0502020204030204" pitchFamily="34" charset="0"/>
                <a:ea typeface="Calibri" panose="020F0502020204030204" pitchFamily="34" charset="0"/>
                <a:cs typeface="Calibri" panose="020F0502020204030204" pitchFamily="34" charset="0"/>
              </a:rPr>
              <a:t> her zaman adımında bir önceki adımın çıktısını/gizli durumunu kullanarak veriyi işler; böylece geçmiş bilgiyi bir sonraki adıma aktarabilir ve zamansal ilişkileri daha etkili öğrenebilir.</a:t>
            </a:r>
          </a:p>
        </p:txBody>
      </p:sp>
      <p:sp>
        <p:nvSpPr>
          <p:cNvPr id="6" name="Metin kutusu 5">
            <a:extLst>
              <a:ext uri="{FF2B5EF4-FFF2-40B4-BE49-F238E27FC236}">
                <a16:creationId xmlns:a16="http://schemas.microsoft.com/office/drawing/2014/main" id="{0C22663C-CD01-8660-1E12-816B92C2A23D}"/>
              </a:ext>
            </a:extLst>
          </p:cNvPr>
          <p:cNvSpPr txBox="1"/>
          <p:nvPr/>
        </p:nvSpPr>
        <p:spPr>
          <a:xfrm>
            <a:off x="9350609" y="2841391"/>
            <a:ext cx="2405669" cy="2677656"/>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Resimde görüldüğü gibi RNN yapısı, klasik bir </a:t>
            </a:r>
            <a:r>
              <a:rPr lang="tr-TR" sz="1400" dirty="0" err="1">
                <a:latin typeface="Calibri" panose="020F0502020204030204" pitchFamily="34" charset="0"/>
                <a:ea typeface="Calibri" panose="020F0502020204030204" pitchFamily="34" charset="0"/>
                <a:cs typeface="Calibri" panose="020F0502020204030204" pitchFamily="34" charset="0"/>
              </a:rPr>
              <a:t>ANN’e</a:t>
            </a:r>
            <a:r>
              <a:rPr lang="tr-TR" sz="1400" dirty="0">
                <a:latin typeface="Calibri" panose="020F0502020204030204" pitchFamily="34" charset="0"/>
                <a:ea typeface="Calibri" panose="020F0502020204030204" pitchFamily="34" charset="0"/>
                <a:cs typeface="Calibri" panose="020F0502020204030204" pitchFamily="34" charset="0"/>
              </a:rPr>
              <a:t> benzer şekilde </a:t>
            </a:r>
            <a:r>
              <a:rPr lang="tr-TR" sz="1400" dirty="0" err="1">
                <a:latin typeface="Calibri" panose="020F0502020204030204" pitchFamily="34" charset="0"/>
                <a:ea typeface="Calibri" panose="020F0502020204030204" pitchFamily="34" charset="0"/>
                <a:cs typeface="Calibri" panose="020F0502020204030204" pitchFamily="34" charset="0"/>
              </a:rPr>
              <a:t>input</a:t>
            </a:r>
            <a:r>
              <a:rPr lang="tr-TR" sz="1400" dirty="0">
                <a:latin typeface="Calibri" panose="020F0502020204030204" pitchFamily="34" charset="0"/>
                <a:ea typeface="Calibri" panose="020F0502020204030204" pitchFamily="34" charset="0"/>
                <a:cs typeface="Calibri" panose="020F0502020204030204" pitchFamily="34" charset="0"/>
              </a:rPr>
              <a:t> ve </a:t>
            </a:r>
            <a:r>
              <a:rPr lang="tr-TR" sz="1400" dirty="0" err="1">
                <a:latin typeface="Calibri" panose="020F0502020204030204" pitchFamily="34" charset="0"/>
                <a:ea typeface="Calibri" panose="020F0502020204030204" pitchFamily="34" charset="0"/>
                <a:cs typeface="Calibri" panose="020F0502020204030204" pitchFamily="34" charset="0"/>
              </a:rPr>
              <a:t>output</a:t>
            </a:r>
            <a:r>
              <a:rPr lang="tr-TR" sz="1400" dirty="0">
                <a:latin typeface="Calibri" panose="020F0502020204030204" pitchFamily="34" charset="0"/>
                <a:ea typeface="Calibri" panose="020F0502020204030204" pitchFamily="34" charset="0"/>
                <a:cs typeface="Calibri" panose="020F0502020204030204" pitchFamily="34" charset="0"/>
              </a:rPr>
              <a:t> katmanına sahiptir. Ancak farklı olarak, gizli katmandan yine kendisine dönen bir bağlantı bulunur. Bu bağlantı, t−1 anındaki gizli durumun t anına aktarılmasıdır (</a:t>
            </a:r>
            <a:r>
              <a:rPr lang="tr-TR" sz="1400" dirty="0" err="1">
                <a:latin typeface="Calibri" panose="020F0502020204030204" pitchFamily="34" charset="0"/>
                <a:ea typeface="Calibri" panose="020F0502020204030204" pitchFamily="34" charset="0"/>
                <a:cs typeface="Calibri" panose="020F0502020204030204" pitchFamily="34" charset="0"/>
              </a:rPr>
              <a:t>Whh</a:t>
            </a:r>
            <a:r>
              <a:rPr lang="tr-TR" sz="1400" dirty="0">
                <a:latin typeface="Calibri" panose="020F0502020204030204" pitchFamily="34" charset="0"/>
                <a:ea typeface="Calibri" panose="020F0502020204030204" pitchFamily="34" charset="0"/>
                <a:cs typeface="Calibri" panose="020F0502020204030204" pitchFamily="34" charset="0"/>
              </a:rPr>
              <a:t>). Böylece her zaman adımında ağ kendi geçmiş bilgisini yeniden kullanır.</a:t>
            </a:r>
          </a:p>
        </p:txBody>
      </p:sp>
      <p:sp>
        <p:nvSpPr>
          <p:cNvPr id="7" name="Metin kutusu 6">
            <a:extLst>
              <a:ext uri="{FF2B5EF4-FFF2-40B4-BE49-F238E27FC236}">
                <a16:creationId xmlns:a16="http://schemas.microsoft.com/office/drawing/2014/main" id="{C8509AC5-3DFB-47D2-C8FC-15E5D42F7B49}"/>
              </a:ext>
            </a:extLst>
          </p:cNvPr>
          <p:cNvSpPr txBox="1"/>
          <p:nvPr/>
        </p:nvSpPr>
        <p:spPr>
          <a:xfrm>
            <a:off x="202519" y="2135974"/>
            <a:ext cx="2602051" cy="2031325"/>
          </a:xfrm>
          <a:prstGeom prst="rect">
            <a:avLst/>
          </a:prstGeom>
          <a:noFill/>
        </p:spPr>
        <p:txBody>
          <a:bodyPr wrap="square" rtlCol="0">
            <a:spAutoFit/>
          </a:bodyPr>
          <a:lstStyle/>
          <a:p>
            <a:r>
              <a:rPr lang="tr-TR" sz="1400" dirty="0" err="1">
                <a:latin typeface="Calibri" panose="020F0502020204030204" pitchFamily="34" charset="0"/>
                <a:ea typeface="Calibri" panose="020F0502020204030204" pitchFamily="34" charset="0"/>
                <a:cs typeface="Calibri" panose="020F0502020204030204" pitchFamily="34" charset="0"/>
              </a:rPr>
              <a:t>RNN’lerde</a:t>
            </a:r>
            <a:r>
              <a:rPr lang="tr-TR" sz="1400" dirty="0">
                <a:latin typeface="Calibri" panose="020F0502020204030204" pitchFamily="34" charset="0"/>
                <a:ea typeface="Calibri" panose="020F0502020204030204" pitchFamily="34" charset="0"/>
                <a:cs typeface="Calibri" panose="020F0502020204030204" pitchFamily="34" charset="0"/>
              </a:rPr>
              <a:t> öğrenme süreci diğer sinir ağlarında olduğu gibi </a:t>
            </a:r>
            <a:endParaRPr lang="tr-TR" sz="1400" b="1" dirty="0">
              <a:latin typeface="Calibri" panose="020F0502020204030204" pitchFamily="34" charset="0"/>
              <a:ea typeface="Calibri" panose="020F0502020204030204" pitchFamily="34" charset="0"/>
              <a:cs typeface="Calibri" panose="020F0502020204030204" pitchFamily="34" charset="0"/>
            </a:endParaRPr>
          </a:p>
          <a:p>
            <a:r>
              <a:rPr lang="tr-TR" sz="1400" b="1" dirty="0" err="1">
                <a:latin typeface="Calibri" panose="020F0502020204030204" pitchFamily="34" charset="0"/>
                <a:ea typeface="Calibri" panose="020F0502020204030204" pitchFamily="34" charset="0"/>
                <a:cs typeface="Calibri" panose="020F0502020204030204" pitchFamily="34" charset="0"/>
              </a:rPr>
              <a:t>forward</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propagation</a:t>
            </a:r>
            <a:r>
              <a:rPr lang="tr-TR" sz="1400" b="1" dirty="0">
                <a:latin typeface="Calibri" panose="020F0502020204030204" pitchFamily="34" charset="0"/>
                <a:ea typeface="Calibri" panose="020F0502020204030204" pitchFamily="34" charset="0"/>
                <a:cs typeface="Calibri" panose="020F0502020204030204" pitchFamily="34" charset="0"/>
              </a:rPr>
              <a:t> → </a:t>
            </a:r>
            <a:r>
              <a:rPr lang="tr-TR" sz="1400" b="1" dirty="0" err="1">
                <a:latin typeface="Calibri" panose="020F0502020204030204" pitchFamily="34" charset="0"/>
                <a:ea typeface="Calibri" panose="020F0502020204030204" pitchFamily="34" charset="0"/>
                <a:cs typeface="Calibri" panose="020F0502020204030204" pitchFamily="34" charset="0"/>
              </a:rPr>
              <a:t>loss</a:t>
            </a:r>
            <a:r>
              <a:rPr lang="tr-TR" sz="1400" b="1" dirty="0">
                <a:latin typeface="Calibri" panose="020F0502020204030204" pitchFamily="34" charset="0"/>
                <a:ea typeface="Calibri" panose="020F0502020204030204" pitchFamily="34" charset="0"/>
                <a:cs typeface="Calibri" panose="020F0502020204030204" pitchFamily="34" charset="0"/>
              </a:rPr>
              <a:t> hesaplama → </a:t>
            </a:r>
            <a:r>
              <a:rPr lang="tr-TR" sz="1400" b="1" dirty="0" err="1">
                <a:latin typeface="Calibri" panose="020F0502020204030204" pitchFamily="34" charset="0"/>
                <a:ea typeface="Calibri" panose="020F0502020204030204" pitchFamily="34" charset="0"/>
                <a:cs typeface="Calibri" panose="020F0502020204030204" pitchFamily="34" charset="0"/>
              </a:rPr>
              <a:t>backward</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propagation</a:t>
            </a:r>
            <a:r>
              <a:rPr lang="tr-TR" sz="1400" dirty="0">
                <a:latin typeface="Calibri" panose="020F0502020204030204" pitchFamily="34" charset="0"/>
                <a:ea typeface="Calibri" panose="020F0502020204030204" pitchFamily="34" charset="0"/>
                <a:cs typeface="Calibri" panose="020F0502020204030204" pitchFamily="34" charset="0"/>
              </a:rPr>
              <a:t> adımlarıyla gerçekleşir. Ancak zamansal veri kullanıldığından bu adımlar zaman boyunca genişletilerek uygulanır.</a:t>
            </a:r>
          </a:p>
        </p:txBody>
      </p:sp>
      <p:sp>
        <p:nvSpPr>
          <p:cNvPr id="8" name="Metin kutusu 7">
            <a:extLst>
              <a:ext uri="{FF2B5EF4-FFF2-40B4-BE49-F238E27FC236}">
                <a16:creationId xmlns:a16="http://schemas.microsoft.com/office/drawing/2014/main" id="{3F1E96E7-A458-B53A-57D8-DFF028FE79BD}"/>
              </a:ext>
            </a:extLst>
          </p:cNvPr>
          <p:cNvSpPr txBox="1"/>
          <p:nvPr/>
        </p:nvSpPr>
        <p:spPr>
          <a:xfrm>
            <a:off x="6981328" y="165695"/>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1</a:t>
            </a:r>
          </a:p>
        </p:txBody>
      </p:sp>
      <p:sp>
        <p:nvSpPr>
          <p:cNvPr id="10" name="Metin kutusu 9">
            <a:extLst>
              <a:ext uri="{FF2B5EF4-FFF2-40B4-BE49-F238E27FC236}">
                <a16:creationId xmlns:a16="http://schemas.microsoft.com/office/drawing/2014/main" id="{E52DDD85-AE07-F53E-236E-6DAFF3F5CBE1}"/>
              </a:ext>
            </a:extLst>
          </p:cNvPr>
          <p:cNvSpPr txBox="1"/>
          <p:nvPr/>
        </p:nvSpPr>
        <p:spPr>
          <a:xfrm>
            <a:off x="34613" y="2135974"/>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3</a:t>
            </a:r>
          </a:p>
        </p:txBody>
      </p:sp>
      <p:sp>
        <p:nvSpPr>
          <p:cNvPr id="11" name="Metin kutusu 10">
            <a:extLst>
              <a:ext uri="{FF2B5EF4-FFF2-40B4-BE49-F238E27FC236}">
                <a16:creationId xmlns:a16="http://schemas.microsoft.com/office/drawing/2014/main" id="{00EBB25F-8B45-63B6-A590-503AB2F7B67B}"/>
              </a:ext>
            </a:extLst>
          </p:cNvPr>
          <p:cNvSpPr txBox="1"/>
          <p:nvPr/>
        </p:nvSpPr>
        <p:spPr>
          <a:xfrm>
            <a:off x="9206980" y="2828471"/>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2</a:t>
            </a:r>
          </a:p>
        </p:txBody>
      </p:sp>
    </p:spTree>
    <p:extLst>
      <p:ext uri="{BB962C8B-B14F-4D97-AF65-F5344CB8AC3E}">
        <p14:creationId xmlns:p14="http://schemas.microsoft.com/office/powerpoint/2010/main" val="3586035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içeren bir resim&#10;&#10;Yapay zeka tarafından oluşturulmuş içerik yanlış olabilir.">
            <a:extLst>
              <a:ext uri="{FF2B5EF4-FFF2-40B4-BE49-F238E27FC236}">
                <a16:creationId xmlns:a16="http://schemas.microsoft.com/office/drawing/2014/main" id="{A8640A7A-2206-7C93-5E4E-80BC029F7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506"/>
            <a:ext cx="12191999" cy="5600988"/>
          </a:xfrm>
          <a:prstGeom prst="rect">
            <a:avLst/>
          </a:prstGeom>
        </p:spPr>
      </p:pic>
      <p:sp>
        <p:nvSpPr>
          <p:cNvPr id="4" name="Metin kutusu 3">
            <a:extLst>
              <a:ext uri="{FF2B5EF4-FFF2-40B4-BE49-F238E27FC236}">
                <a16:creationId xmlns:a16="http://schemas.microsoft.com/office/drawing/2014/main" id="{EFF2FB55-0353-EF76-0E94-14E3AC7B3976}"/>
              </a:ext>
            </a:extLst>
          </p:cNvPr>
          <p:cNvSpPr txBox="1"/>
          <p:nvPr/>
        </p:nvSpPr>
        <p:spPr>
          <a:xfrm>
            <a:off x="6787943" y="191016"/>
            <a:ext cx="5301259" cy="1815882"/>
          </a:xfrm>
          <a:prstGeom prst="rect">
            <a:avLst/>
          </a:prstGeom>
          <a:noFill/>
        </p:spPr>
        <p:txBody>
          <a:bodyPr wrap="none" rtlCol="0">
            <a:spAutoFit/>
          </a:bodyPr>
          <a:lstStyle/>
          <a:p>
            <a:r>
              <a:rPr lang="tr-TR" sz="1400" b="1" dirty="0" err="1">
                <a:latin typeface="Calibri" panose="020F0502020204030204" pitchFamily="34" charset="0"/>
                <a:ea typeface="Calibri" panose="020F0502020204030204" pitchFamily="34" charset="0"/>
                <a:cs typeface="Calibri" panose="020F0502020204030204" pitchFamily="34" charset="0"/>
              </a:rPr>
              <a:t>Input</a:t>
            </a:r>
            <a:r>
              <a:rPr lang="tr-TR" sz="1400" b="1" dirty="0">
                <a:latin typeface="Calibri" panose="020F0502020204030204" pitchFamily="34" charset="0"/>
                <a:ea typeface="Calibri" panose="020F0502020204030204" pitchFamily="34" charset="0"/>
                <a:cs typeface="Calibri" panose="020F0502020204030204" pitchFamily="34" charset="0"/>
              </a:rPr>
              <a:t> Katmanı</a:t>
            </a: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Model girdiyi bir zaman serisi olarak alır. Örneğin enerji verisi</a:t>
            </a:r>
          </a:p>
          <a:p>
            <a:r>
              <a:rPr lang="tr-TR" sz="1400" dirty="0">
                <a:latin typeface="Calibri" panose="020F0502020204030204" pitchFamily="34" charset="0"/>
                <a:ea typeface="Calibri" panose="020F0502020204030204" pitchFamily="34" charset="0"/>
                <a:cs typeface="Calibri" panose="020F0502020204030204" pitchFamily="34" charset="0"/>
              </a:rPr>
              <a:t>[5, 10, 12, …, 18]</a:t>
            </a:r>
          </a:p>
          <a:p>
            <a:r>
              <a:rPr lang="tr-TR" sz="1400" dirty="0">
                <a:latin typeface="Calibri" panose="020F0502020204030204" pitchFamily="34" charset="0"/>
                <a:ea typeface="Calibri" panose="020F0502020204030204" pitchFamily="34" charset="0"/>
                <a:cs typeface="Calibri" panose="020F0502020204030204" pitchFamily="34" charset="0"/>
              </a:rPr>
              <a:t>gibi n adımlık bir dizidir.</a:t>
            </a:r>
          </a:p>
          <a:p>
            <a:r>
              <a:rPr lang="tr-TR" sz="1400" dirty="0">
                <a:latin typeface="Calibri" panose="020F0502020204030204" pitchFamily="34" charset="0"/>
                <a:ea typeface="Calibri" panose="020F0502020204030204" pitchFamily="34" charset="0"/>
                <a:cs typeface="Calibri" panose="020F0502020204030204" pitchFamily="34" charset="0"/>
              </a:rPr>
              <a:t>Aynı mantık sinyal verisi veya bir cümlenin kelimeleri için de geçerlidir:</a:t>
            </a:r>
          </a:p>
          <a:p>
            <a:r>
              <a:rPr lang="tr-TR" sz="1400" dirty="0">
                <a:latin typeface="Calibri" panose="020F0502020204030204" pitchFamily="34" charset="0"/>
                <a:ea typeface="Calibri" panose="020F0502020204030204" pitchFamily="34" charset="0"/>
                <a:cs typeface="Calibri" panose="020F0502020204030204" pitchFamily="34" charset="0"/>
              </a:rPr>
              <a:t>“Ben bugün okula gittim.” → ["Ben", "bugün", "okula", "gittim"]</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Her eleman sırasıyla bir time step olarak işlenir.</a:t>
            </a:r>
          </a:p>
        </p:txBody>
      </p:sp>
      <p:sp>
        <p:nvSpPr>
          <p:cNvPr id="5" name="Metin kutusu 4">
            <a:extLst>
              <a:ext uri="{FF2B5EF4-FFF2-40B4-BE49-F238E27FC236}">
                <a16:creationId xmlns:a16="http://schemas.microsoft.com/office/drawing/2014/main" id="{818FD824-8701-1051-4B2C-54058320068D}"/>
              </a:ext>
            </a:extLst>
          </p:cNvPr>
          <p:cNvSpPr txBox="1"/>
          <p:nvPr/>
        </p:nvSpPr>
        <p:spPr>
          <a:xfrm>
            <a:off x="9438572" y="2733200"/>
            <a:ext cx="2509997" cy="1384995"/>
          </a:xfrm>
          <a:prstGeom prst="rect">
            <a:avLst/>
          </a:prstGeom>
          <a:noFill/>
        </p:spPr>
        <p:txBody>
          <a:bodyPr wrap="square" rtlCol="0">
            <a:spAutoFit/>
          </a:bodyPr>
          <a:lstStyle/>
          <a:p>
            <a:r>
              <a:rPr lang="tr-TR" sz="1400" b="1" dirty="0" err="1">
                <a:latin typeface="Calibri" panose="020F0502020204030204" pitchFamily="34" charset="0"/>
                <a:ea typeface="Calibri" panose="020F0502020204030204" pitchFamily="34" charset="0"/>
                <a:cs typeface="Calibri" panose="020F0502020204030204" pitchFamily="34" charset="0"/>
              </a:rPr>
              <a:t>Hidden</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State</a:t>
            </a:r>
            <a:r>
              <a:rPr lang="tr-TR" sz="1400" b="1" dirty="0">
                <a:latin typeface="Calibri" panose="020F0502020204030204" pitchFamily="34" charset="0"/>
                <a:ea typeface="Calibri" panose="020F0502020204030204" pitchFamily="34" charset="0"/>
                <a:cs typeface="Calibri" panose="020F0502020204030204" pitchFamily="34" charset="0"/>
              </a:rPr>
              <a:t> (Gizli Durum)</a:t>
            </a: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Her zaman adımında bir önceki adımın gizli durumu bir sonraki adıma aktarılır. Bu mekanizma, modelin hafızasını oluşturan temel yapıdır.</a:t>
            </a:r>
          </a:p>
        </p:txBody>
      </p:sp>
      <p:sp>
        <p:nvSpPr>
          <p:cNvPr id="6" name="Metin kutusu 5">
            <a:extLst>
              <a:ext uri="{FF2B5EF4-FFF2-40B4-BE49-F238E27FC236}">
                <a16:creationId xmlns:a16="http://schemas.microsoft.com/office/drawing/2014/main" id="{EBB0E82C-E268-80C3-9FE8-13EC7295D51D}"/>
              </a:ext>
            </a:extLst>
          </p:cNvPr>
          <p:cNvSpPr txBox="1"/>
          <p:nvPr/>
        </p:nvSpPr>
        <p:spPr>
          <a:xfrm>
            <a:off x="153422" y="2006898"/>
            <a:ext cx="2872075" cy="3108543"/>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İleri Yayılım (</a:t>
            </a:r>
            <a:r>
              <a:rPr lang="tr-TR" sz="1400" b="1" dirty="0" err="1">
                <a:latin typeface="Calibri" panose="020F0502020204030204" pitchFamily="34" charset="0"/>
                <a:ea typeface="Calibri" panose="020F0502020204030204" pitchFamily="34" charset="0"/>
                <a:cs typeface="Calibri" panose="020F0502020204030204" pitchFamily="34" charset="0"/>
              </a:rPr>
              <a:t>Forward</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Propagation</a:t>
            </a:r>
            <a:r>
              <a:rPr lang="tr-TR" sz="1400" b="1" dirty="0">
                <a:latin typeface="Calibri" panose="020F0502020204030204" pitchFamily="34" charset="0"/>
                <a:ea typeface="Calibri" panose="020F0502020204030204" pitchFamily="34" charset="0"/>
                <a:cs typeface="Calibri" panose="020F0502020204030204" pitchFamily="34" charset="0"/>
              </a:rPr>
              <a:t>)</a:t>
            </a: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Her zaman adımında şu işlemler yapılır: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girdi işlenir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gizli durum güncellenir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çıktı üretilir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RNN her time </a:t>
            </a:r>
            <a:r>
              <a:rPr lang="tr-TR" sz="1400" dirty="0" err="1">
                <a:latin typeface="Calibri" panose="020F0502020204030204" pitchFamily="34" charset="0"/>
                <a:ea typeface="Calibri" panose="020F0502020204030204" pitchFamily="34" charset="0"/>
                <a:cs typeface="Calibri" panose="020F0502020204030204" pitchFamily="34" charset="0"/>
              </a:rPr>
              <a:t>step’te</a:t>
            </a:r>
            <a:r>
              <a:rPr lang="tr-TR" sz="1400" dirty="0">
                <a:latin typeface="Calibri" panose="020F0502020204030204" pitchFamily="34" charset="0"/>
                <a:ea typeface="Calibri" panose="020F0502020204030204" pitchFamily="34" charset="0"/>
                <a:cs typeface="Calibri" panose="020F0502020204030204" pitchFamily="34" charset="0"/>
              </a:rPr>
              <a:t> bir tahmin üretir ve bu tahmin gerçek değerle karşılaştırılarak </a:t>
            </a:r>
            <a:r>
              <a:rPr lang="tr-TR" sz="1400" dirty="0" err="1">
                <a:latin typeface="Calibri" panose="020F0502020204030204" pitchFamily="34" charset="0"/>
                <a:ea typeface="Calibri" panose="020F0502020204030204" pitchFamily="34" charset="0"/>
                <a:cs typeface="Calibri" panose="020F0502020204030204" pitchFamily="34" charset="0"/>
              </a:rPr>
              <a:t>loss</a:t>
            </a:r>
            <a:r>
              <a:rPr lang="tr-TR" sz="1400" dirty="0">
                <a:latin typeface="Calibri" panose="020F0502020204030204" pitchFamily="34" charset="0"/>
                <a:ea typeface="Calibri" panose="020F0502020204030204" pitchFamily="34" charset="0"/>
                <a:cs typeface="Calibri" panose="020F0502020204030204" pitchFamily="34" charset="0"/>
              </a:rPr>
              <a:t> hesaplanır. Genellikle toplam </a:t>
            </a:r>
            <a:r>
              <a:rPr lang="tr-TR" sz="1400" dirty="0" err="1">
                <a:latin typeface="Calibri" panose="020F0502020204030204" pitchFamily="34" charset="0"/>
                <a:ea typeface="Calibri" panose="020F0502020204030204" pitchFamily="34" charset="0"/>
                <a:cs typeface="Calibri" panose="020F0502020204030204" pitchFamily="34" charset="0"/>
              </a:rPr>
              <a:t>loss</a:t>
            </a:r>
            <a:r>
              <a:rPr lang="tr-TR" sz="1400" dirty="0">
                <a:latin typeface="Calibri" panose="020F0502020204030204" pitchFamily="34" charset="0"/>
                <a:ea typeface="Calibri" panose="020F0502020204030204" pitchFamily="34" charset="0"/>
                <a:cs typeface="Calibri" panose="020F0502020204030204" pitchFamily="34" charset="0"/>
              </a:rPr>
              <a:t>, tüm zaman adımlarındaki hataların toplanmasıyla elde edilir.</a:t>
            </a:r>
          </a:p>
        </p:txBody>
      </p:sp>
      <p:sp>
        <p:nvSpPr>
          <p:cNvPr id="7" name="Metin kutusu 6">
            <a:extLst>
              <a:ext uri="{FF2B5EF4-FFF2-40B4-BE49-F238E27FC236}">
                <a16:creationId xmlns:a16="http://schemas.microsoft.com/office/drawing/2014/main" id="{E284C0D4-F843-808C-B329-4A137B542FE6}"/>
              </a:ext>
            </a:extLst>
          </p:cNvPr>
          <p:cNvSpPr txBox="1"/>
          <p:nvPr/>
        </p:nvSpPr>
        <p:spPr>
          <a:xfrm>
            <a:off x="1442173" y="5694037"/>
            <a:ext cx="10027715" cy="954107"/>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Geri Yayılım (</a:t>
            </a:r>
            <a:r>
              <a:rPr lang="tr-TR" sz="1400" b="1" dirty="0" err="1">
                <a:latin typeface="Calibri" panose="020F0502020204030204" pitchFamily="34" charset="0"/>
                <a:ea typeface="Calibri" panose="020F0502020204030204" pitchFamily="34" charset="0"/>
                <a:cs typeface="Calibri" panose="020F0502020204030204" pitchFamily="34" charset="0"/>
              </a:rPr>
              <a:t>Backward</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Propagation</a:t>
            </a:r>
            <a:r>
              <a:rPr lang="tr-TR" sz="1400" b="1" dirty="0">
                <a:latin typeface="Calibri" panose="020F0502020204030204" pitchFamily="34" charset="0"/>
                <a:ea typeface="Calibri" panose="020F0502020204030204" pitchFamily="34" charset="0"/>
                <a:cs typeface="Calibri" panose="020F0502020204030204" pitchFamily="34" charset="0"/>
              </a:rPr>
              <a:t>)</a:t>
            </a:r>
          </a:p>
          <a:p>
            <a:r>
              <a:rPr lang="tr-TR" sz="1400" dirty="0">
                <a:latin typeface="Calibri" panose="020F0502020204030204" pitchFamily="34" charset="0"/>
                <a:ea typeface="Calibri" panose="020F0502020204030204" pitchFamily="34" charset="0"/>
                <a:cs typeface="Calibri" panose="020F0502020204030204" pitchFamily="34" charset="0"/>
              </a:rPr>
              <a:t>Ağın parametrelerinin güncellenmesi için hata geriye doğru yayılır. Ancak burada zaman boyutu da bulunduğundan süreç Zaman İçinde Geri Yayılım (</a:t>
            </a:r>
            <a:r>
              <a:rPr lang="tr-TR" sz="1400" dirty="0" err="1">
                <a:latin typeface="Calibri" panose="020F0502020204030204" pitchFamily="34" charset="0"/>
                <a:ea typeface="Calibri" panose="020F0502020204030204" pitchFamily="34" charset="0"/>
                <a:cs typeface="Calibri" panose="020F0502020204030204" pitchFamily="34" charset="0"/>
              </a:rPr>
              <a:t>Backpropagation</a:t>
            </a:r>
            <a:r>
              <a:rPr lang="tr-TR" sz="1400" dirty="0">
                <a:latin typeface="Calibri" panose="020F0502020204030204" pitchFamily="34" charset="0"/>
                <a:ea typeface="Calibri" panose="020F0502020204030204" pitchFamily="34" charset="0"/>
                <a:cs typeface="Calibri" panose="020F0502020204030204" pitchFamily="34" charset="0"/>
              </a:rPr>
              <a:t> Through Time — BPTT) olarak adlandırılır. Hata sinyali, önceki zaman adımlarına kadar geri taşınır ve ağırlıklar bu şekilde güncellenir.</a:t>
            </a:r>
          </a:p>
        </p:txBody>
      </p:sp>
      <p:sp>
        <p:nvSpPr>
          <p:cNvPr id="64" name="Metin kutusu 63">
            <a:extLst>
              <a:ext uri="{FF2B5EF4-FFF2-40B4-BE49-F238E27FC236}">
                <a16:creationId xmlns:a16="http://schemas.microsoft.com/office/drawing/2014/main" id="{EA3B2FC7-8BEB-A1A3-1D1E-8AF75AF606E5}"/>
              </a:ext>
            </a:extLst>
          </p:cNvPr>
          <p:cNvSpPr txBox="1"/>
          <p:nvPr/>
        </p:nvSpPr>
        <p:spPr>
          <a:xfrm>
            <a:off x="0" y="2006898"/>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6</a:t>
            </a:r>
          </a:p>
        </p:txBody>
      </p:sp>
      <p:sp>
        <p:nvSpPr>
          <p:cNvPr id="65" name="Metin kutusu 64">
            <a:extLst>
              <a:ext uri="{FF2B5EF4-FFF2-40B4-BE49-F238E27FC236}">
                <a16:creationId xmlns:a16="http://schemas.microsoft.com/office/drawing/2014/main" id="{020B5FEC-FD2A-2778-5A08-40D1D08680F9}"/>
              </a:ext>
            </a:extLst>
          </p:cNvPr>
          <p:cNvSpPr txBox="1"/>
          <p:nvPr/>
        </p:nvSpPr>
        <p:spPr>
          <a:xfrm>
            <a:off x="9294943" y="2714621"/>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5</a:t>
            </a:r>
          </a:p>
        </p:txBody>
      </p:sp>
      <p:sp>
        <p:nvSpPr>
          <p:cNvPr id="66" name="Metin kutusu 65">
            <a:extLst>
              <a:ext uri="{FF2B5EF4-FFF2-40B4-BE49-F238E27FC236}">
                <a16:creationId xmlns:a16="http://schemas.microsoft.com/office/drawing/2014/main" id="{F70D3FA1-4E12-A3C1-6EFD-F88DCD758709}"/>
              </a:ext>
            </a:extLst>
          </p:cNvPr>
          <p:cNvSpPr txBox="1"/>
          <p:nvPr/>
        </p:nvSpPr>
        <p:spPr>
          <a:xfrm>
            <a:off x="1286270" y="5694037"/>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7</a:t>
            </a:r>
          </a:p>
        </p:txBody>
      </p:sp>
      <p:sp>
        <p:nvSpPr>
          <p:cNvPr id="67" name="Metin kutusu 66">
            <a:extLst>
              <a:ext uri="{FF2B5EF4-FFF2-40B4-BE49-F238E27FC236}">
                <a16:creationId xmlns:a16="http://schemas.microsoft.com/office/drawing/2014/main" id="{9F46165D-0A53-B63F-2FC8-CA8E9CD8BB93}"/>
              </a:ext>
            </a:extLst>
          </p:cNvPr>
          <p:cNvSpPr txBox="1"/>
          <p:nvPr/>
        </p:nvSpPr>
        <p:spPr>
          <a:xfrm>
            <a:off x="6595723" y="191016"/>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4</a:t>
            </a:r>
          </a:p>
        </p:txBody>
      </p:sp>
    </p:spTree>
    <p:extLst>
      <p:ext uri="{BB962C8B-B14F-4D97-AF65-F5344CB8AC3E}">
        <p14:creationId xmlns:p14="http://schemas.microsoft.com/office/powerpoint/2010/main" val="2647185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yazı tipi içeren bir resim&#10;&#10;Yapay zeka tarafından oluşturulmuş içerik yanlış olabilir.">
            <a:extLst>
              <a:ext uri="{FF2B5EF4-FFF2-40B4-BE49-F238E27FC236}">
                <a16:creationId xmlns:a16="http://schemas.microsoft.com/office/drawing/2014/main" id="{027978DB-DFDF-1EF2-E9FB-2C4496886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7" y="577703"/>
            <a:ext cx="12154525" cy="5702593"/>
          </a:xfrm>
          <a:prstGeom prst="rect">
            <a:avLst/>
          </a:prstGeom>
        </p:spPr>
      </p:pic>
      <p:sp>
        <p:nvSpPr>
          <p:cNvPr id="4" name="Metin kutusu 3">
            <a:extLst>
              <a:ext uri="{FF2B5EF4-FFF2-40B4-BE49-F238E27FC236}">
                <a16:creationId xmlns:a16="http://schemas.microsoft.com/office/drawing/2014/main" id="{5A874C4C-83F3-0326-C76C-A7ACC9A623F8}"/>
              </a:ext>
            </a:extLst>
          </p:cNvPr>
          <p:cNvSpPr txBox="1"/>
          <p:nvPr/>
        </p:nvSpPr>
        <p:spPr>
          <a:xfrm>
            <a:off x="239340" y="1644693"/>
            <a:ext cx="2577504" cy="2031325"/>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örnekte, kullanıcıların zaman içinde izlediği filmleri analiz eden ve kişiselleştirilmiş öneriler üreten bir model tasarlamayı düşünelim. Amaç, geçmiş izleme davranışlarından yola çıkarak kullanıcının sonraki aşamada hangi filmi sevebileceğini tahmin etmektir.</a:t>
            </a:r>
          </a:p>
        </p:txBody>
      </p:sp>
      <p:sp>
        <p:nvSpPr>
          <p:cNvPr id="5" name="Metin kutusu 4">
            <a:extLst>
              <a:ext uri="{FF2B5EF4-FFF2-40B4-BE49-F238E27FC236}">
                <a16:creationId xmlns:a16="http://schemas.microsoft.com/office/drawing/2014/main" id="{7B9BEF44-7DA6-033B-3B14-BE610EC1EDEC}"/>
              </a:ext>
            </a:extLst>
          </p:cNvPr>
          <p:cNvSpPr txBox="1"/>
          <p:nvPr/>
        </p:nvSpPr>
        <p:spPr>
          <a:xfrm>
            <a:off x="239340" y="4858612"/>
            <a:ext cx="4483984" cy="1815882"/>
          </a:xfrm>
          <a:prstGeom prst="rect">
            <a:avLst/>
          </a:prstGeom>
          <a:noFill/>
        </p:spPr>
        <p:txBody>
          <a:bodyPr wrap="non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Veri Seti</a:t>
            </a: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Aşağıdaki türde bilgiler içeren bir veri seti kullanılabilir: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Kullanıcı ID</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İzlenen filmler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İzleme zamanı (</a:t>
            </a:r>
            <a:r>
              <a:rPr lang="tr-TR" sz="1400" dirty="0" err="1">
                <a:latin typeface="Calibri" panose="020F0502020204030204" pitchFamily="34" charset="0"/>
                <a:ea typeface="Calibri" panose="020F0502020204030204" pitchFamily="34" charset="0"/>
                <a:cs typeface="Calibri" panose="020F0502020204030204" pitchFamily="34" charset="0"/>
              </a:rPr>
              <a:t>timestamp</a:t>
            </a:r>
            <a:r>
              <a:rPr lang="tr-TR" sz="1400"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Kullanıcının filme verdiği puan (rating)</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(İsteğe bağlı) Film türü, yıl, oyuncular gibi içerik bilgileri</a:t>
            </a:r>
          </a:p>
        </p:txBody>
      </p:sp>
      <p:sp>
        <p:nvSpPr>
          <p:cNvPr id="6" name="Metin kutusu 5">
            <a:extLst>
              <a:ext uri="{FF2B5EF4-FFF2-40B4-BE49-F238E27FC236}">
                <a16:creationId xmlns:a16="http://schemas.microsoft.com/office/drawing/2014/main" id="{3786560A-9704-0C36-971D-7BF7BD6FC2A7}"/>
              </a:ext>
            </a:extLst>
          </p:cNvPr>
          <p:cNvSpPr txBox="1"/>
          <p:nvPr/>
        </p:nvSpPr>
        <p:spPr>
          <a:xfrm>
            <a:off x="7223147" y="4826675"/>
            <a:ext cx="5074659" cy="2031325"/>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Veri Ön İşleme</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İzleme Geçmişlerinin Sıralanması</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Her kullanıcı için izlenen filmler zamana göre sıralanır.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Sayısal Temsil (</a:t>
            </a:r>
            <a:r>
              <a:rPr lang="tr-TR" sz="1400" dirty="0" err="1">
                <a:latin typeface="Calibri" panose="020F0502020204030204" pitchFamily="34" charset="0"/>
                <a:ea typeface="Calibri" panose="020F0502020204030204" pitchFamily="34" charset="0"/>
                <a:cs typeface="Calibri" panose="020F0502020204030204" pitchFamily="34" charset="0"/>
              </a:rPr>
              <a:t>Embedding</a:t>
            </a:r>
            <a:r>
              <a:rPr lang="tr-TR" sz="1400" dirty="0">
                <a:latin typeface="Calibri" panose="020F0502020204030204" pitchFamily="34" charset="0"/>
                <a:ea typeface="Calibri" panose="020F0502020204030204" pitchFamily="34" charset="0"/>
                <a:cs typeface="Calibri" panose="020F0502020204030204" pitchFamily="34" charset="0"/>
              </a:rPr>
              <a:t>)</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Filmler modelin anlayacağı biçimde sayısal vektörlere dönüştürülür.</a:t>
            </a:r>
          </a:p>
          <a:p>
            <a:r>
              <a:rPr lang="tr-TR" sz="1400" dirty="0">
                <a:latin typeface="Calibri" panose="020F0502020204030204" pitchFamily="34" charset="0"/>
                <a:ea typeface="Calibri" panose="020F0502020204030204" pitchFamily="34" charset="0"/>
                <a:cs typeface="Calibri" panose="020F0502020204030204" pitchFamily="34" charset="0"/>
              </a:rPr>
              <a:t>Bu işlem </a:t>
            </a:r>
            <a:r>
              <a:rPr lang="tr-TR" sz="1400" dirty="0" err="1">
                <a:latin typeface="Calibri" panose="020F0502020204030204" pitchFamily="34" charset="0"/>
                <a:ea typeface="Calibri" panose="020F0502020204030204" pitchFamily="34" charset="0"/>
                <a:cs typeface="Calibri" panose="020F0502020204030204" pitchFamily="34" charset="0"/>
              </a:rPr>
              <a:t>NLP’deki</a:t>
            </a:r>
            <a:r>
              <a:rPr lang="tr-TR" sz="1400" dirty="0">
                <a:latin typeface="Calibri" panose="020F0502020204030204" pitchFamily="34" charset="0"/>
                <a:ea typeface="Calibri" panose="020F0502020204030204" pitchFamily="34" charset="0"/>
                <a:cs typeface="Calibri" panose="020F0502020204030204" pitchFamily="34" charset="0"/>
              </a:rPr>
              <a:t> kelime </a:t>
            </a:r>
            <a:r>
              <a:rPr lang="tr-TR" sz="1400" dirty="0" err="1">
                <a:latin typeface="Calibri" panose="020F0502020204030204" pitchFamily="34" charset="0"/>
                <a:ea typeface="Calibri" panose="020F0502020204030204" pitchFamily="34" charset="0"/>
                <a:cs typeface="Calibri" panose="020F0502020204030204" pitchFamily="34" charset="0"/>
              </a:rPr>
              <a:t>embedding’lerine</a:t>
            </a:r>
            <a:r>
              <a:rPr lang="tr-TR" sz="1400" dirty="0">
                <a:latin typeface="Calibri" panose="020F0502020204030204" pitchFamily="34" charset="0"/>
                <a:ea typeface="Calibri" panose="020F0502020204030204" pitchFamily="34" charset="0"/>
                <a:cs typeface="Calibri" panose="020F0502020204030204" pitchFamily="34" charset="0"/>
              </a:rPr>
              <a:t> benzer şekilde yapılır.</a:t>
            </a:r>
          </a:p>
        </p:txBody>
      </p:sp>
      <p:sp>
        <p:nvSpPr>
          <p:cNvPr id="7" name="Metin kutusu 6">
            <a:extLst>
              <a:ext uri="{FF2B5EF4-FFF2-40B4-BE49-F238E27FC236}">
                <a16:creationId xmlns:a16="http://schemas.microsoft.com/office/drawing/2014/main" id="{0AC58C29-4A00-5CE0-70D9-7AD08AF84BD4}"/>
              </a:ext>
            </a:extLst>
          </p:cNvPr>
          <p:cNvSpPr txBox="1"/>
          <p:nvPr/>
        </p:nvSpPr>
        <p:spPr>
          <a:xfrm>
            <a:off x="9389478" y="1693788"/>
            <a:ext cx="2031318" cy="2031325"/>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Model Eğitimi</a:t>
            </a:r>
          </a:p>
          <a:p>
            <a:r>
              <a:rPr lang="tr-TR" sz="1400" dirty="0">
                <a:latin typeface="Calibri" panose="020F0502020204030204" pitchFamily="34" charset="0"/>
                <a:ea typeface="Calibri" panose="020F0502020204030204" pitchFamily="34" charset="0"/>
                <a:cs typeface="Calibri" panose="020F0502020204030204" pitchFamily="34" charset="0"/>
              </a:rPr>
              <a:t>Öneri sistemi, sıralı davranışları anlamak için RNN tabanlı bir mimari kullanabilir.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b="1" dirty="0">
                <a:latin typeface="Calibri" panose="020F0502020204030204" pitchFamily="34" charset="0"/>
                <a:ea typeface="Calibri" panose="020F0502020204030204" pitchFamily="34" charset="0"/>
                <a:cs typeface="Calibri" panose="020F0502020204030204" pitchFamily="34" charset="0"/>
              </a:rPr>
              <a:t>Öneri Sistemi</a:t>
            </a:r>
          </a:p>
          <a:p>
            <a:r>
              <a:rPr lang="tr-TR" sz="1400" dirty="0">
                <a:latin typeface="Calibri" panose="020F0502020204030204" pitchFamily="34" charset="0"/>
                <a:ea typeface="Calibri" panose="020F0502020204030204" pitchFamily="34" charset="0"/>
                <a:cs typeface="Calibri" panose="020F0502020204030204" pitchFamily="34" charset="0"/>
              </a:rPr>
              <a:t>İlk k film öneri listesi olarak sunulabilir.</a:t>
            </a:r>
          </a:p>
        </p:txBody>
      </p:sp>
      <p:sp>
        <p:nvSpPr>
          <p:cNvPr id="8" name="Metin kutusu 7">
            <a:extLst>
              <a:ext uri="{FF2B5EF4-FFF2-40B4-BE49-F238E27FC236}">
                <a16:creationId xmlns:a16="http://schemas.microsoft.com/office/drawing/2014/main" id="{5F0B99E8-E400-366A-7E3D-76DAEEFA38DE}"/>
              </a:ext>
            </a:extLst>
          </p:cNvPr>
          <p:cNvSpPr txBox="1"/>
          <p:nvPr/>
        </p:nvSpPr>
        <p:spPr>
          <a:xfrm>
            <a:off x="7079518" y="4823332"/>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2</a:t>
            </a:r>
          </a:p>
        </p:txBody>
      </p:sp>
      <p:sp>
        <p:nvSpPr>
          <p:cNvPr id="9" name="Metin kutusu 8">
            <a:extLst>
              <a:ext uri="{FF2B5EF4-FFF2-40B4-BE49-F238E27FC236}">
                <a16:creationId xmlns:a16="http://schemas.microsoft.com/office/drawing/2014/main" id="{6EC72D9D-7CA4-8EFC-82D2-AFD37A50BB50}"/>
              </a:ext>
            </a:extLst>
          </p:cNvPr>
          <p:cNvSpPr txBox="1"/>
          <p:nvPr/>
        </p:nvSpPr>
        <p:spPr>
          <a:xfrm>
            <a:off x="114796" y="4839782"/>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1</a:t>
            </a:r>
          </a:p>
        </p:txBody>
      </p:sp>
      <p:sp>
        <p:nvSpPr>
          <p:cNvPr id="10" name="Metin kutusu 9">
            <a:extLst>
              <a:ext uri="{FF2B5EF4-FFF2-40B4-BE49-F238E27FC236}">
                <a16:creationId xmlns:a16="http://schemas.microsoft.com/office/drawing/2014/main" id="{52E5AC42-C7BC-2160-24AF-F62BDA31B9AA}"/>
              </a:ext>
            </a:extLst>
          </p:cNvPr>
          <p:cNvSpPr txBox="1"/>
          <p:nvPr/>
        </p:nvSpPr>
        <p:spPr>
          <a:xfrm>
            <a:off x="9245849" y="1693788"/>
            <a:ext cx="287258" cy="323165"/>
          </a:xfrm>
          <a:prstGeom prst="rect">
            <a:avLst/>
          </a:prstGeom>
          <a:noFill/>
        </p:spPr>
        <p:txBody>
          <a:bodyPr wrap="none" rtlCol="0">
            <a:spAutoFit/>
          </a:bodyPr>
          <a:lstStyle/>
          <a:p>
            <a:r>
              <a:rPr lang="tr-TR" sz="1500" b="1" dirty="0">
                <a:solidFill>
                  <a:srgbClr val="00B0F0"/>
                </a:solidFill>
                <a:effectLst>
                  <a:outerShdw blurRad="38100" dist="38100" dir="2700000" algn="tl">
                    <a:srgbClr val="000000">
                      <a:alpha val="43137"/>
                    </a:srgbClr>
                  </a:outerShdw>
                </a:effectLst>
              </a:rPr>
              <a:t>3</a:t>
            </a:r>
          </a:p>
        </p:txBody>
      </p:sp>
    </p:spTree>
    <p:extLst>
      <p:ext uri="{BB962C8B-B14F-4D97-AF65-F5344CB8AC3E}">
        <p14:creationId xmlns:p14="http://schemas.microsoft.com/office/powerpoint/2010/main" val="58844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76849DE-6690-AE3F-4983-9E12A9E5B502}"/>
              </a:ext>
            </a:extLst>
          </p:cNvPr>
          <p:cNvSpPr txBox="1"/>
          <p:nvPr/>
        </p:nvSpPr>
        <p:spPr>
          <a:xfrm>
            <a:off x="73643" y="116602"/>
            <a:ext cx="9352655" cy="6370975"/>
          </a:xfrm>
          <a:prstGeom prst="rect">
            <a:avLst/>
          </a:prstGeom>
          <a:noFill/>
        </p:spPr>
        <p:txBody>
          <a:bodyPr wrap="square" rtlCol="0">
            <a:spAutoFit/>
          </a:bodyPr>
          <a:lstStyle/>
          <a:p>
            <a:r>
              <a:rPr lang="tr-TR" sz="3000" b="1" dirty="0">
                <a:latin typeface="Calibri" panose="020F0502020204030204" pitchFamily="34" charset="0"/>
                <a:ea typeface="Calibri" panose="020F0502020204030204" pitchFamily="34" charset="0"/>
                <a:cs typeface="Calibri" panose="020F0502020204030204" pitchFamily="34" charset="0"/>
              </a:rPr>
              <a:t>İÇİNDEKİLER</a:t>
            </a:r>
          </a:p>
          <a:p>
            <a:endParaRPr lang="tr-TR" b="1" dirty="0">
              <a:latin typeface="Calibri" panose="020F0502020204030204" pitchFamily="34" charset="0"/>
              <a:ea typeface="Calibri" panose="020F0502020204030204" pitchFamily="34" charset="0"/>
              <a:cs typeface="Calibri" panose="020F0502020204030204" pitchFamily="34" charset="0"/>
            </a:endParaRPr>
          </a:p>
          <a:p>
            <a:r>
              <a:rPr lang="tr-TR" sz="2000" dirty="0">
                <a:latin typeface="Calibri" panose="020F0502020204030204" pitchFamily="34" charset="0"/>
                <a:ea typeface="Calibri" panose="020F0502020204030204" pitchFamily="34" charset="0"/>
                <a:cs typeface="Calibri" panose="020F0502020204030204" pitchFamily="34" charset="0"/>
              </a:rPr>
              <a:t>1. Derin Öğrenme (</a:t>
            </a:r>
            <a:r>
              <a:rPr lang="tr-TR" sz="2000" dirty="0" err="1">
                <a:latin typeface="Calibri" panose="020F0502020204030204" pitchFamily="34" charset="0"/>
                <a:ea typeface="Calibri" panose="020F0502020204030204" pitchFamily="34" charset="0"/>
                <a:cs typeface="Calibri" panose="020F0502020204030204" pitchFamily="34" charset="0"/>
              </a:rPr>
              <a:t>Deep</a:t>
            </a:r>
            <a:r>
              <a:rPr lang="tr-TR" sz="2000" dirty="0">
                <a:latin typeface="Calibri" panose="020F0502020204030204" pitchFamily="34" charset="0"/>
                <a:ea typeface="Calibri" panose="020F0502020204030204" pitchFamily="34" charset="0"/>
                <a:cs typeface="Calibri" panose="020F0502020204030204" pitchFamily="34" charset="0"/>
              </a:rPr>
              <a:t> Learning) Nedir?</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2. Derin Öğrenme Nasıl Öğrenir?</a:t>
            </a:r>
          </a:p>
          <a:p>
            <a:r>
              <a:rPr lang="tr-TR" sz="2000" dirty="0">
                <a:latin typeface="Calibri" panose="020F0502020204030204" pitchFamily="34" charset="0"/>
                <a:ea typeface="Calibri" panose="020F0502020204030204" pitchFamily="34" charset="0"/>
                <a:cs typeface="Calibri" panose="020F0502020204030204" pitchFamily="34" charset="0"/>
              </a:rPr>
              <a:t>3. Yapay Sinir Ağları (</a:t>
            </a:r>
            <a:r>
              <a:rPr lang="tr-TR" sz="2000" dirty="0" err="1">
                <a:latin typeface="Calibri" panose="020F0502020204030204" pitchFamily="34" charset="0"/>
                <a:ea typeface="Calibri" panose="020F0502020204030204" pitchFamily="34" charset="0"/>
                <a:cs typeface="Calibri" panose="020F0502020204030204" pitchFamily="34" charset="0"/>
              </a:rPr>
              <a:t>Artificial</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Neural</a:t>
            </a:r>
            <a:r>
              <a:rPr lang="tr-TR" sz="2000" dirty="0">
                <a:latin typeface="Calibri" panose="020F0502020204030204" pitchFamily="34" charset="0"/>
                <a:ea typeface="Calibri" panose="020F0502020204030204" pitchFamily="34" charset="0"/>
                <a:cs typeface="Calibri" panose="020F0502020204030204" pitchFamily="34" charset="0"/>
              </a:rPr>
              <a:t> Networks – ANN)</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4. </a:t>
            </a:r>
            <a:r>
              <a:rPr lang="tr-TR" sz="2000" dirty="0" err="1">
                <a:latin typeface="Calibri" panose="020F0502020204030204" pitchFamily="34" charset="0"/>
                <a:ea typeface="Calibri" panose="020F0502020204030204" pitchFamily="34" charset="0"/>
                <a:cs typeface="Calibri" panose="020F0502020204030204" pitchFamily="34" charset="0"/>
              </a:rPr>
              <a:t>Evrişimsel</a:t>
            </a:r>
            <a:r>
              <a:rPr lang="tr-TR" sz="2000" dirty="0">
                <a:latin typeface="Calibri" panose="020F0502020204030204" pitchFamily="34" charset="0"/>
                <a:ea typeface="Calibri" panose="020F0502020204030204" pitchFamily="34" charset="0"/>
                <a:cs typeface="Calibri" panose="020F0502020204030204" pitchFamily="34" charset="0"/>
              </a:rPr>
              <a:t> Sinir Ağları (</a:t>
            </a:r>
            <a:r>
              <a:rPr lang="tr-TR" sz="2000" dirty="0" err="1">
                <a:latin typeface="Calibri" panose="020F0502020204030204" pitchFamily="34" charset="0"/>
                <a:ea typeface="Calibri" panose="020F0502020204030204" pitchFamily="34" charset="0"/>
                <a:cs typeface="Calibri" panose="020F0502020204030204" pitchFamily="34" charset="0"/>
              </a:rPr>
              <a:t>Convolutional</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Neural</a:t>
            </a:r>
            <a:r>
              <a:rPr lang="tr-TR" sz="2000" dirty="0">
                <a:latin typeface="Calibri" panose="020F0502020204030204" pitchFamily="34" charset="0"/>
                <a:ea typeface="Calibri" panose="020F0502020204030204" pitchFamily="34" charset="0"/>
                <a:cs typeface="Calibri" panose="020F0502020204030204" pitchFamily="34" charset="0"/>
              </a:rPr>
              <a:t> Networks – CNN)</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5. Yinelemeli Sinir Ağları (</a:t>
            </a:r>
            <a:r>
              <a:rPr lang="tr-TR" sz="2000" dirty="0" err="1">
                <a:latin typeface="Calibri" panose="020F0502020204030204" pitchFamily="34" charset="0"/>
                <a:ea typeface="Calibri" panose="020F0502020204030204" pitchFamily="34" charset="0"/>
                <a:cs typeface="Calibri" panose="020F0502020204030204" pitchFamily="34" charset="0"/>
              </a:rPr>
              <a:t>Recurrent</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Neural</a:t>
            </a:r>
            <a:r>
              <a:rPr lang="tr-TR" sz="2000" dirty="0">
                <a:latin typeface="Calibri" panose="020F0502020204030204" pitchFamily="34" charset="0"/>
                <a:ea typeface="Calibri" panose="020F0502020204030204" pitchFamily="34" charset="0"/>
                <a:cs typeface="Calibri" panose="020F0502020204030204" pitchFamily="34" charset="0"/>
              </a:rPr>
              <a:t> Networks – RNN)</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6. Uzun Kısa Süreli Bellek (</a:t>
            </a:r>
            <a:r>
              <a:rPr lang="tr-TR" sz="2000" dirty="0" err="1">
                <a:latin typeface="Calibri" panose="020F0502020204030204" pitchFamily="34" charset="0"/>
                <a:ea typeface="Calibri" panose="020F0502020204030204" pitchFamily="34" charset="0"/>
                <a:cs typeface="Calibri" panose="020F0502020204030204" pitchFamily="34" charset="0"/>
              </a:rPr>
              <a:t>Long</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Short-Term</a:t>
            </a:r>
            <a:r>
              <a:rPr lang="tr-TR" sz="2000" dirty="0">
                <a:latin typeface="Calibri" panose="020F0502020204030204" pitchFamily="34" charset="0"/>
                <a:ea typeface="Calibri" panose="020F0502020204030204" pitchFamily="34" charset="0"/>
                <a:cs typeface="Calibri" panose="020F0502020204030204" pitchFamily="34" charset="0"/>
              </a:rPr>
              <a:t> Memory – LSTM)</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7. Çekişmeli Üretici Ağlar (</a:t>
            </a:r>
            <a:r>
              <a:rPr lang="tr-TR" sz="2000" dirty="0" err="1">
                <a:latin typeface="Calibri" panose="020F0502020204030204" pitchFamily="34" charset="0"/>
                <a:ea typeface="Calibri" panose="020F0502020204030204" pitchFamily="34" charset="0"/>
                <a:cs typeface="Calibri" panose="020F0502020204030204" pitchFamily="34" charset="0"/>
              </a:rPr>
              <a:t>Generative</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Adversarial</a:t>
            </a:r>
            <a:r>
              <a:rPr lang="tr-TR" sz="2000" dirty="0">
                <a:latin typeface="Calibri" panose="020F0502020204030204" pitchFamily="34" charset="0"/>
                <a:ea typeface="Calibri" panose="020F0502020204030204" pitchFamily="34" charset="0"/>
                <a:cs typeface="Calibri" panose="020F0502020204030204" pitchFamily="34" charset="0"/>
              </a:rPr>
              <a:t> Networks – </a:t>
            </a:r>
            <a:r>
              <a:rPr lang="tr-TR" sz="2000" dirty="0" err="1">
                <a:latin typeface="Calibri" panose="020F0502020204030204" pitchFamily="34" charset="0"/>
                <a:ea typeface="Calibri" panose="020F0502020204030204" pitchFamily="34" charset="0"/>
                <a:cs typeface="Calibri" panose="020F0502020204030204" pitchFamily="34" charset="0"/>
              </a:rPr>
              <a:t>GANs</a:t>
            </a:r>
            <a:r>
              <a:rPr lang="tr-TR" sz="2000" dirty="0">
                <a:latin typeface="Calibri" panose="020F0502020204030204" pitchFamily="34" charset="0"/>
                <a:ea typeface="Calibri" panose="020F0502020204030204" pitchFamily="34" charset="0"/>
                <a:cs typeface="Calibri" panose="020F0502020204030204" pitchFamily="34" charset="0"/>
              </a:rPr>
              <a:t>)</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8. Radyal Temelli Fonksiyon Ağları (</a:t>
            </a:r>
            <a:r>
              <a:rPr lang="tr-TR" sz="2000" dirty="0" err="1">
                <a:latin typeface="Calibri" panose="020F0502020204030204" pitchFamily="34" charset="0"/>
                <a:ea typeface="Calibri" panose="020F0502020204030204" pitchFamily="34" charset="0"/>
                <a:cs typeface="Calibri" panose="020F0502020204030204" pitchFamily="34" charset="0"/>
              </a:rPr>
              <a:t>Radial</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Basis</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Function</a:t>
            </a:r>
            <a:r>
              <a:rPr lang="tr-TR" sz="2000" dirty="0">
                <a:latin typeface="Calibri" panose="020F0502020204030204" pitchFamily="34" charset="0"/>
                <a:ea typeface="Calibri" panose="020F0502020204030204" pitchFamily="34" charset="0"/>
                <a:cs typeface="Calibri" panose="020F0502020204030204" pitchFamily="34" charset="0"/>
              </a:rPr>
              <a:t> Networks – </a:t>
            </a:r>
            <a:r>
              <a:rPr lang="tr-TR" sz="2000" dirty="0" err="1">
                <a:latin typeface="Calibri" panose="020F0502020204030204" pitchFamily="34" charset="0"/>
                <a:ea typeface="Calibri" panose="020F0502020204030204" pitchFamily="34" charset="0"/>
                <a:cs typeface="Calibri" panose="020F0502020204030204" pitchFamily="34" charset="0"/>
              </a:rPr>
              <a:t>RBFNs</a:t>
            </a:r>
            <a:r>
              <a:rPr lang="tr-TR" sz="2000" dirty="0">
                <a:latin typeface="Calibri" panose="020F0502020204030204" pitchFamily="34" charset="0"/>
                <a:ea typeface="Calibri" panose="020F0502020204030204" pitchFamily="34" charset="0"/>
                <a:cs typeface="Calibri" panose="020F0502020204030204" pitchFamily="34" charset="0"/>
              </a:rPr>
              <a:t>)</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9. Kendini Düzenleyen Haritalar (Self-</a:t>
            </a:r>
            <a:r>
              <a:rPr lang="tr-TR" sz="2000" dirty="0" err="1">
                <a:latin typeface="Calibri" panose="020F0502020204030204" pitchFamily="34" charset="0"/>
                <a:ea typeface="Calibri" panose="020F0502020204030204" pitchFamily="34" charset="0"/>
                <a:cs typeface="Calibri" panose="020F0502020204030204" pitchFamily="34" charset="0"/>
              </a:rPr>
              <a:t>Organizing</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Maps</a:t>
            </a:r>
            <a:r>
              <a:rPr lang="tr-TR" sz="2000" dirty="0">
                <a:latin typeface="Calibri" panose="020F0502020204030204" pitchFamily="34" charset="0"/>
                <a:ea typeface="Calibri" panose="020F0502020204030204" pitchFamily="34" charset="0"/>
                <a:cs typeface="Calibri" panose="020F0502020204030204" pitchFamily="34" charset="0"/>
              </a:rPr>
              <a:t> – </a:t>
            </a:r>
            <a:r>
              <a:rPr lang="tr-TR" sz="2000" dirty="0" err="1">
                <a:latin typeface="Calibri" panose="020F0502020204030204" pitchFamily="34" charset="0"/>
                <a:ea typeface="Calibri" panose="020F0502020204030204" pitchFamily="34" charset="0"/>
                <a:cs typeface="Calibri" panose="020F0502020204030204" pitchFamily="34" charset="0"/>
              </a:rPr>
              <a:t>SOMs</a:t>
            </a:r>
            <a:r>
              <a:rPr lang="tr-TR" sz="2000" dirty="0">
                <a:latin typeface="Calibri" panose="020F0502020204030204" pitchFamily="34" charset="0"/>
                <a:ea typeface="Calibri" panose="020F0502020204030204" pitchFamily="34" charset="0"/>
                <a:cs typeface="Calibri" panose="020F0502020204030204" pitchFamily="34" charset="0"/>
              </a:rPr>
              <a:t>)</a:t>
            </a:r>
          </a:p>
          <a:p>
            <a:r>
              <a:rPr lang="tr-TR" sz="2000" dirty="0">
                <a:latin typeface="Calibri" panose="020F0502020204030204" pitchFamily="34" charset="0"/>
                <a:ea typeface="Calibri" panose="020F0502020204030204" pitchFamily="34" charset="0"/>
                <a:cs typeface="Calibri" panose="020F0502020204030204" pitchFamily="34" charset="0"/>
              </a:rPr>
              <a:t>10. Derin İnanç Ağları (</a:t>
            </a:r>
            <a:r>
              <a:rPr lang="tr-TR" sz="2000" dirty="0" err="1">
                <a:latin typeface="Calibri" panose="020F0502020204030204" pitchFamily="34" charset="0"/>
                <a:ea typeface="Calibri" panose="020F0502020204030204" pitchFamily="34" charset="0"/>
                <a:cs typeface="Calibri" panose="020F0502020204030204" pitchFamily="34" charset="0"/>
              </a:rPr>
              <a:t>Deep</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Belief</a:t>
            </a:r>
            <a:r>
              <a:rPr lang="tr-TR" sz="2000" dirty="0">
                <a:latin typeface="Calibri" panose="020F0502020204030204" pitchFamily="34" charset="0"/>
                <a:ea typeface="Calibri" panose="020F0502020204030204" pitchFamily="34" charset="0"/>
                <a:cs typeface="Calibri" panose="020F0502020204030204" pitchFamily="34" charset="0"/>
              </a:rPr>
              <a:t> Networks – </a:t>
            </a:r>
            <a:r>
              <a:rPr lang="tr-TR" sz="2000" dirty="0" err="1">
                <a:latin typeface="Calibri" panose="020F0502020204030204" pitchFamily="34" charset="0"/>
                <a:ea typeface="Calibri" panose="020F0502020204030204" pitchFamily="34" charset="0"/>
                <a:cs typeface="Calibri" panose="020F0502020204030204" pitchFamily="34" charset="0"/>
              </a:rPr>
              <a:t>DBNs</a:t>
            </a:r>
            <a:r>
              <a:rPr lang="tr-TR" sz="2000" dirty="0">
                <a:latin typeface="Calibri" panose="020F0502020204030204" pitchFamily="34" charset="0"/>
                <a:ea typeface="Calibri" panose="020F0502020204030204" pitchFamily="34" charset="0"/>
                <a:cs typeface="Calibri" panose="020F0502020204030204" pitchFamily="34" charset="0"/>
              </a:rPr>
              <a:t>)</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11. Otomatik Kodlayıcılar (</a:t>
            </a:r>
            <a:r>
              <a:rPr lang="tr-TR" sz="2000" dirty="0" err="1">
                <a:latin typeface="Calibri" panose="020F0502020204030204" pitchFamily="34" charset="0"/>
                <a:ea typeface="Calibri" panose="020F0502020204030204" pitchFamily="34" charset="0"/>
                <a:cs typeface="Calibri" panose="020F0502020204030204" pitchFamily="34" charset="0"/>
              </a:rPr>
              <a:t>Autoencoders</a:t>
            </a:r>
            <a:r>
              <a:rPr lang="tr-TR" sz="2000" dirty="0">
                <a:latin typeface="Calibri" panose="020F0502020204030204" pitchFamily="34" charset="0"/>
                <a:ea typeface="Calibri" panose="020F0502020204030204" pitchFamily="34" charset="0"/>
                <a:cs typeface="Calibri" panose="020F0502020204030204" pitchFamily="34" charset="0"/>
              </a:rPr>
              <a:t>)</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12. Transfer Öğrenimi (Transfer Learning)</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13. Artık Ağlar (</a:t>
            </a:r>
            <a:r>
              <a:rPr lang="tr-TR" sz="2000" dirty="0" err="1">
                <a:latin typeface="Calibri" panose="020F0502020204030204" pitchFamily="34" charset="0"/>
                <a:ea typeface="Calibri" panose="020F0502020204030204" pitchFamily="34" charset="0"/>
                <a:cs typeface="Calibri" panose="020F0502020204030204" pitchFamily="34" charset="0"/>
              </a:rPr>
              <a:t>Residual</a:t>
            </a:r>
            <a:r>
              <a:rPr lang="tr-TR" sz="2000" dirty="0">
                <a:latin typeface="Calibri" panose="020F0502020204030204" pitchFamily="34" charset="0"/>
                <a:ea typeface="Calibri" panose="020F0502020204030204" pitchFamily="34" charset="0"/>
                <a:cs typeface="Calibri" panose="020F0502020204030204" pitchFamily="34" charset="0"/>
              </a:rPr>
              <a:t> Networks – </a:t>
            </a:r>
            <a:r>
              <a:rPr lang="tr-TR" sz="2000" dirty="0" err="1">
                <a:latin typeface="Calibri" panose="020F0502020204030204" pitchFamily="34" charset="0"/>
                <a:ea typeface="Calibri" panose="020F0502020204030204" pitchFamily="34" charset="0"/>
                <a:cs typeface="Calibri" panose="020F0502020204030204" pitchFamily="34" charset="0"/>
              </a:rPr>
              <a:t>ResNets</a:t>
            </a:r>
            <a:r>
              <a:rPr lang="tr-TR" sz="2000" dirty="0">
                <a:latin typeface="Calibri" panose="020F0502020204030204" pitchFamily="34" charset="0"/>
                <a:ea typeface="Calibri" panose="020F0502020204030204" pitchFamily="34" charset="0"/>
                <a:cs typeface="Calibri" panose="020F0502020204030204" pitchFamily="34" charset="0"/>
              </a:rPr>
              <a:t>)</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14. Derin Pekiştirmeli Öğrenme (</a:t>
            </a:r>
            <a:r>
              <a:rPr lang="tr-TR" sz="2000" dirty="0" err="1">
                <a:latin typeface="Calibri" panose="020F0502020204030204" pitchFamily="34" charset="0"/>
                <a:ea typeface="Calibri" panose="020F0502020204030204" pitchFamily="34" charset="0"/>
                <a:cs typeface="Calibri" panose="020F0502020204030204" pitchFamily="34" charset="0"/>
              </a:rPr>
              <a:t>Deep</a:t>
            </a:r>
            <a:r>
              <a:rPr lang="tr-TR" sz="2000" dirty="0">
                <a:latin typeface="Calibri" panose="020F0502020204030204" pitchFamily="34" charset="0"/>
                <a:ea typeface="Calibri" panose="020F0502020204030204" pitchFamily="34" charset="0"/>
                <a:cs typeface="Calibri" panose="020F0502020204030204" pitchFamily="34" charset="0"/>
              </a:rPr>
              <a:t> </a:t>
            </a:r>
            <a:r>
              <a:rPr lang="tr-TR" sz="2000" dirty="0" err="1">
                <a:latin typeface="Calibri" panose="020F0502020204030204" pitchFamily="34" charset="0"/>
                <a:ea typeface="Calibri" panose="020F0502020204030204" pitchFamily="34" charset="0"/>
                <a:cs typeface="Calibri" panose="020F0502020204030204" pitchFamily="34" charset="0"/>
              </a:rPr>
              <a:t>Reinforcement</a:t>
            </a:r>
            <a:r>
              <a:rPr lang="tr-TR" sz="2000" dirty="0">
                <a:latin typeface="Calibri" panose="020F0502020204030204" pitchFamily="34" charset="0"/>
                <a:ea typeface="Calibri" panose="020F0502020204030204" pitchFamily="34" charset="0"/>
                <a:cs typeface="Calibri" panose="020F0502020204030204" pitchFamily="34" charset="0"/>
              </a:rPr>
              <a:t> Learning)</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15. </a:t>
            </a:r>
            <a:r>
              <a:rPr lang="tr-TR" sz="2000" dirty="0" err="1">
                <a:latin typeface="Calibri" panose="020F0502020204030204" pitchFamily="34" charset="0"/>
                <a:ea typeface="Calibri" panose="020F0502020204030204" pitchFamily="34" charset="0"/>
                <a:cs typeface="Calibri" panose="020F0502020204030204" pitchFamily="34" charset="0"/>
              </a:rPr>
              <a:t>Transformer</a:t>
            </a:r>
            <a:r>
              <a:rPr lang="tr-TR" sz="2000" dirty="0">
                <a:latin typeface="Calibri" panose="020F0502020204030204" pitchFamily="34" charset="0"/>
                <a:ea typeface="Calibri" panose="020F0502020204030204" pitchFamily="34" charset="0"/>
                <a:cs typeface="Calibri" panose="020F0502020204030204" pitchFamily="34" charset="0"/>
              </a:rPr>
              <a:t> Modelleri (</a:t>
            </a:r>
            <a:r>
              <a:rPr lang="tr-TR" sz="2000" dirty="0" err="1">
                <a:latin typeface="Calibri" panose="020F0502020204030204" pitchFamily="34" charset="0"/>
                <a:ea typeface="Calibri" panose="020F0502020204030204" pitchFamily="34" charset="0"/>
                <a:cs typeface="Calibri" panose="020F0502020204030204" pitchFamily="34" charset="0"/>
              </a:rPr>
              <a:t>Transformers</a:t>
            </a:r>
            <a:r>
              <a:rPr lang="tr-TR" sz="2000" dirty="0">
                <a:latin typeface="Calibri" panose="020F0502020204030204" pitchFamily="34" charset="0"/>
                <a:ea typeface="Calibri" panose="020F0502020204030204" pitchFamily="34" charset="0"/>
                <a:cs typeface="Calibri" panose="020F0502020204030204" pitchFamily="34" charset="0"/>
              </a:rPr>
              <a:t>)</a:t>
            </a:r>
          </a:p>
          <a:p>
            <a:r>
              <a:rPr lang="tr-TR" sz="2000" dirty="0">
                <a:latin typeface="Calibri" panose="020F0502020204030204" pitchFamily="34" charset="0"/>
                <a:ea typeface="Calibri" panose="020F0502020204030204" pitchFamily="34" charset="0"/>
                <a:cs typeface="Calibri" panose="020F0502020204030204" pitchFamily="34" charset="0"/>
              </a:rPr>
              <a:t>16. Derin Öğrenme Modellerinin Karşılaştırılması</a:t>
            </a:r>
            <a:br>
              <a:rPr lang="tr-TR" sz="2000" dirty="0">
                <a:latin typeface="Calibri" panose="020F0502020204030204" pitchFamily="34" charset="0"/>
                <a:ea typeface="Calibri" panose="020F0502020204030204" pitchFamily="34" charset="0"/>
                <a:cs typeface="Calibri" panose="020F0502020204030204" pitchFamily="34" charset="0"/>
              </a:rPr>
            </a:br>
            <a:r>
              <a:rPr lang="tr-TR" sz="2000" dirty="0">
                <a:latin typeface="Calibri" panose="020F0502020204030204" pitchFamily="34" charset="0"/>
                <a:ea typeface="Calibri" panose="020F0502020204030204" pitchFamily="34" charset="0"/>
                <a:cs typeface="Calibri" panose="020F0502020204030204" pitchFamily="34" charset="0"/>
              </a:rPr>
              <a:t>17. Derin Öğrenme Kullanım Alanları</a:t>
            </a:r>
          </a:p>
          <a:p>
            <a:r>
              <a:rPr lang="tr-TR" sz="2000" dirty="0">
                <a:latin typeface="Calibri" panose="020F0502020204030204" pitchFamily="34" charset="0"/>
                <a:ea typeface="Calibri" panose="020F0502020204030204" pitchFamily="34" charset="0"/>
                <a:cs typeface="Calibri" panose="020F0502020204030204" pitchFamily="34" charset="0"/>
              </a:rPr>
              <a:t>18. Ekstra Yardımcı Kaynaklar</a:t>
            </a:r>
          </a:p>
        </p:txBody>
      </p:sp>
    </p:spTree>
    <p:extLst>
      <p:ext uri="{BB962C8B-B14F-4D97-AF65-F5344CB8AC3E}">
        <p14:creationId xmlns:p14="http://schemas.microsoft.com/office/powerpoint/2010/main" val="1339463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yazı tipi içeren bir resim&#10;&#10;Yapay zeka tarafından oluşturulmuş içerik yanlış olabilir.">
            <a:extLst>
              <a:ext uri="{FF2B5EF4-FFF2-40B4-BE49-F238E27FC236}">
                <a16:creationId xmlns:a16="http://schemas.microsoft.com/office/drawing/2014/main" id="{B3F6BBD5-5E3F-32C0-D139-4941C4498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1060"/>
            <a:ext cx="12191999" cy="5435879"/>
          </a:xfrm>
          <a:prstGeom prst="rect">
            <a:avLst/>
          </a:prstGeom>
        </p:spPr>
      </p:pic>
      <p:sp>
        <p:nvSpPr>
          <p:cNvPr id="4" name="Metin kutusu 3">
            <a:extLst>
              <a:ext uri="{FF2B5EF4-FFF2-40B4-BE49-F238E27FC236}">
                <a16:creationId xmlns:a16="http://schemas.microsoft.com/office/drawing/2014/main" id="{1AE45928-9E67-A464-D8B4-F65363042113}"/>
              </a:ext>
            </a:extLst>
          </p:cNvPr>
          <p:cNvSpPr txBox="1"/>
          <p:nvPr/>
        </p:nvSpPr>
        <p:spPr>
          <a:xfrm>
            <a:off x="7266105" y="177970"/>
            <a:ext cx="4925894" cy="1169551"/>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LSTM (</a:t>
            </a:r>
            <a:r>
              <a:rPr lang="tr-TR" sz="1400" b="1" dirty="0" err="1">
                <a:latin typeface="Calibri" panose="020F0502020204030204" pitchFamily="34" charset="0"/>
                <a:ea typeface="Calibri" panose="020F0502020204030204" pitchFamily="34" charset="0"/>
                <a:cs typeface="Calibri" panose="020F0502020204030204" pitchFamily="34" charset="0"/>
              </a:rPr>
              <a:t>Long</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Short-Term</a:t>
            </a:r>
            <a:r>
              <a:rPr lang="tr-TR" sz="1400" b="1" dirty="0">
                <a:latin typeface="Calibri" panose="020F0502020204030204" pitchFamily="34" charset="0"/>
                <a:ea typeface="Calibri" panose="020F0502020204030204" pitchFamily="34" charset="0"/>
                <a:cs typeface="Calibri" panose="020F0502020204030204" pitchFamily="34" charset="0"/>
              </a:rPr>
              <a:t> Memory)</a:t>
            </a:r>
          </a:p>
          <a:p>
            <a:r>
              <a:rPr lang="tr-TR" sz="1400" dirty="0">
                <a:latin typeface="Calibri" panose="020F0502020204030204" pitchFamily="34" charset="0"/>
                <a:ea typeface="Calibri" panose="020F0502020204030204" pitchFamily="34" charset="0"/>
                <a:cs typeface="Calibri" panose="020F0502020204030204" pitchFamily="34" charset="0"/>
              </a:rPr>
              <a:t>LSTM, </a:t>
            </a:r>
            <a:r>
              <a:rPr lang="tr-TR" sz="1400" dirty="0" err="1">
                <a:latin typeface="Calibri" panose="020F0502020204030204" pitchFamily="34" charset="0"/>
                <a:ea typeface="Calibri" panose="020F0502020204030204" pitchFamily="34" charset="0"/>
                <a:cs typeface="Calibri" panose="020F0502020204030204" pitchFamily="34" charset="0"/>
              </a:rPr>
              <a:t>RNN’lerde</a:t>
            </a:r>
            <a:r>
              <a:rPr lang="tr-TR" sz="1400" dirty="0">
                <a:latin typeface="Calibri" panose="020F0502020204030204" pitchFamily="34" charset="0"/>
                <a:ea typeface="Calibri" panose="020F0502020204030204" pitchFamily="34" charset="0"/>
                <a:cs typeface="Calibri" panose="020F0502020204030204" pitchFamily="34" charset="0"/>
              </a:rPr>
              <a:t> görülen </a:t>
            </a:r>
            <a:r>
              <a:rPr lang="tr-TR" sz="1400" b="1" dirty="0">
                <a:latin typeface="Calibri" panose="020F0502020204030204" pitchFamily="34" charset="0"/>
                <a:ea typeface="Calibri" panose="020F0502020204030204" pitchFamily="34" charset="0"/>
                <a:cs typeface="Calibri" panose="020F0502020204030204" pitchFamily="34" charset="0"/>
              </a:rPr>
              <a:t>gradyanların kaybolması</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backpropagation</a:t>
            </a:r>
            <a:r>
              <a:rPr lang="tr-TR" sz="1400" i="1" dirty="0">
                <a:latin typeface="Calibri" panose="020F0502020204030204" pitchFamily="34" charset="0"/>
                <a:ea typeface="Calibri" panose="020F0502020204030204" pitchFamily="34" charset="0"/>
                <a:cs typeface="Calibri" panose="020F0502020204030204" pitchFamily="34" charset="0"/>
              </a:rPr>
              <a:t> sırasında gradyanların çok küçülerek modelin uzun bağımlılıkları öğrenememesi</a:t>
            </a:r>
            <a:r>
              <a:rPr lang="tr-TR" sz="1400" dirty="0">
                <a:latin typeface="Calibri" panose="020F0502020204030204" pitchFamily="34" charset="0"/>
                <a:ea typeface="Calibri" panose="020F0502020204030204" pitchFamily="34" charset="0"/>
                <a:cs typeface="Calibri" panose="020F0502020204030204" pitchFamily="34" charset="0"/>
              </a:rPr>
              <a:t>) problemini çözmek için geliştirilmiş özel bir RNN türüdür.</a:t>
            </a:r>
          </a:p>
        </p:txBody>
      </p:sp>
      <p:sp>
        <p:nvSpPr>
          <p:cNvPr id="5" name="Metin kutusu 4">
            <a:extLst>
              <a:ext uri="{FF2B5EF4-FFF2-40B4-BE49-F238E27FC236}">
                <a16:creationId xmlns:a16="http://schemas.microsoft.com/office/drawing/2014/main" id="{76FF8BEF-B8DE-4F20-01B0-F80A8D096807}"/>
              </a:ext>
            </a:extLst>
          </p:cNvPr>
          <p:cNvSpPr txBox="1"/>
          <p:nvPr/>
        </p:nvSpPr>
        <p:spPr>
          <a:xfrm>
            <a:off x="325257" y="3955017"/>
            <a:ext cx="2902759" cy="1600438"/>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LSTM yapısı, </a:t>
            </a:r>
            <a:r>
              <a:rPr lang="tr-TR" sz="1400" b="1" dirty="0">
                <a:latin typeface="Calibri" panose="020F0502020204030204" pitchFamily="34" charset="0"/>
                <a:ea typeface="Calibri" panose="020F0502020204030204" pitchFamily="34" charset="0"/>
                <a:cs typeface="Calibri" panose="020F0502020204030204" pitchFamily="34" charset="0"/>
              </a:rPr>
              <a:t>unutma kapısı</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b="1" dirty="0">
                <a:latin typeface="Calibri" panose="020F0502020204030204" pitchFamily="34" charset="0"/>
                <a:ea typeface="Calibri" panose="020F0502020204030204" pitchFamily="34" charset="0"/>
                <a:cs typeface="Calibri" panose="020F0502020204030204" pitchFamily="34" charset="0"/>
              </a:rPr>
              <a:t>girdi kapısı</a:t>
            </a:r>
            <a:r>
              <a:rPr lang="tr-TR" sz="1400" dirty="0">
                <a:latin typeface="Calibri" panose="020F0502020204030204" pitchFamily="34" charset="0"/>
                <a:ea typeface="Calibri" panose="020F0502020204030204" pitchFamily="34" charset="0"/>
                <a:cs typeface="Calibri" panose="020F0502020204030204" pitchFamily="34" charset="0"/>
              </a:rPr>
              <a:t> ve </a:t>
            </a:r>
            <a:r>
              <a:rPr lang="tr-TR" sz="1400" b="1" dirty="0">
                <a:latin typeface="Calibri" panose="020F0502020204030204" pitchFamily="34" charset="0"/>
                <a:ea typeface="Calibri" panose="020F0502020204030204" pitchFamily="34" charset="0"/>
                <a:cs typeface="Calibri" panose="020F0502020204030204" pitchFamily="34" charset="0"/>
              </a:rPr>
              <a:t>çıktı kapısı</a:t>
            </a:r>
            <a:r>
              <a:rPr lang="tr-TR" sz="1400" dirty="0">
                <a:latin typeface="Calibri" panose="020F0502020204030204" pitchFamily="34" charset="0"/>
                <a:ea typeface="Calibri" panose="020F0502020204030204" pitchFamily="34" charset="0"/>
                <a:cs typeface="Calibri" panose="020F0502020204030204" pitchFamily="34" charset="0"/>
              </a:rPr>
              <a:t> sayesinde bilgiyi uzun süre hafızada tutabilir ve gereksiz bilgileri unutabilir. Bu nedenle uzun zamanlı bağımlılık içeren dizilerde </a:t>
            </a:r>
            <a:r>
              <a:rPr lang="tr-TR" sz="1400" dirty="0" err="1">
                <a:latin typeface="Calibri" panose="020F0502020204030204" pitchFamily="34" charset="0"/>
                <a:ea typeface="Calibri" panose="020F0502020204030204" pitchFamily="34" charset="0"/>
                <a:cs typeface="Calibri" panose="020F0502020204030204" pitchFamily="34" charset="0"/>
              </a:rPr>
              <a:t>RNN’lere</a:t>
            </a:r>
            <a:r>
              <a:rPr lang="tr-TR" sz="1400" dirty="0">
                <a:latin typeface="Calibri" panose="020F0502020204030204" pitchFamily="34" charset="0"/>
                <a:ea typeface="Calibri" panose="020F0502020204030204" pitchFamily="34" charset="0"/>
                <a:cs typeface="Calibri" panose="020F0502020204030204" pitchFamily="34" charset="0"/>
              </a:rPr>
              <a:t> göre çok daha başarılıdır.</a:t>
            </a:r>
          </a:p>
        </p:txBody>
      </p:sp>
      <p:sp>
        <p:nvSpPr>
          <p:cNvPr id="6" name="Metin kutusu 5">
            <a:extLst>
              <a:ext uri="{FF2B5EF4-FFF2-40B4-BE49-F238E27FC236}">
                <a16:creationId xmlns:a16="http://schemas.microsoft.com/office/drawing/2014/main" id="{7D56F958-D404-BDD7-E92A-2AA908067119}"/>
              </a:ext>
            </a:extLst>
          </p:cNvPr>
          <p:cNvSpPr txBox="1"/>
          <p:nvPr/>
        </p:nvSpPr>
        <p:spPr>
          <a:xfrm>
            <a:off x="9105900" y="3955017"/>
            <a:ext cx="2474316" cy="1600438"/>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Kapılar (Gates)</a:t>
            </a:r>
          </a:p>
          <a:p>
            <a:r>
              <a:rPr lang="tr-TR" sz="1400" dirty="0" err="1">
                <a:latin typeface="Calibri" panose="020F0502020204030204" pitchFamily="34" charset="0"/>
                <a:ea typeface="Calibri" panose="020F0502020204030204" pitchFamily="34" charset="0"/>
                <a:cs typeface="Calibri" panose="020F0502020204030204" pitchFamily="34" charset="0"/>
              </a:rPr>
              <a:t>LSTM’de</a:t>
            </a:r>
            <a:r>
              <a:rPr lang="tr-TR" sz="1400" dirty="0">
                <a:latin typeface="Calibri" panose="020F0502020204030204" pitchFamily="34" charset="0"/>
                <a:ea typeface="Calibri" panose="020F0502020204030204" pitchFamily="34" charset="0"/>
                <a:cs typeface="Calibri" panose="020F0502020204030204" pitchFamily="34" charset="0"/>
              </a:rPr>
              <a:t> bilgi akışını kontrol eden üç kapı bulunur. Bu kapılar, hangi bilginin ekleneceğine, güncelleneceğine veya unutulacağına karar verir.</a:t>
            </a:r>
          </a:p>
        </p:txBody>
      </p:sp>
      <p:sp>
        <p:nvSpPr>
          <p:cNvPr id="7" name="Metin kutusu 6">
            <a:extLst>
              <a:ext uri="{FF2B5EF4-FFF2-40B4-BE49-F238E27FC236}">
                <a16:creationId xmlns:a16="http://schemas.microsoft.com/office/drawing/2014/main" id="{FB05229E-2AE9-1309-16E7-4C95BA056D17}"/>
              </a:ext>
            </a:extLst>
          </p:cNvPr>
          <p:cNvSpPr txBox="1"/>
          <p:nvPr/>
        </p:nvSpPr>
        <p:spPr>
          <a:xfrm>
            <a:off x="7122476" y="177970"/>
            <a:ext cx="287258" cy="323165"/>
          </a:xfrm>
          <a:prstGeom prst="rect">
            <a:avLst/>
          </a:prstGeom>
          <a:noFill/>
        </p:spPr>
        <p:txBody>
          <a:bodyPr wrap="none" rtlCol="0">
            <a:spAutoFit/>
          </a:bodyPr>
          <a:lstStyle/>
          <a:p>
            <a:r>
              <a:rPr lang="tr-TR" sz="1500" b="1" dirty="0">
                <a:solidFill>
                  <a:srgbClr val="7030A0"/>
                </a:solidFill>
                <a:effectLst>
                  <a:outerShdw blurRad="38100" dist="38100" dir="2700000" algn="tl">
                    <a:srgbClr val="000000">
                      <a:alpha val="43137"/>
                    </a:srgbClr>
                  </a:outerShdw>
                </a:effectLst>
              </a:rPr>
              <a:t>1</a:t>
            </a:r>
          </a:p>
        </p:txBody>
      </p:sp>
      <p:sp>
        <p:nvSpPr>
          <p:cNvPr id="10" name="Metin kutusu 9">
            <a:extLst>
              <a:ext uri="{FF2B5EF4-FFF2-40B4-BE49-F238E27FC236}">
                <a16:creationId xmlns:a16="http://schemas.microsoft.com/office/drawing/2014/main" id="{38C47353-CE4C-BFC4-0686-FA5A0E7ADD85}"/>
              </a:ext>
            </a:extLst>
          </p:cNvPr>
          <p:cNvSpPr txBox="1"/>
          <p:nvPr/>
        </p:nvSpPr>
        <p:spPr>
          <a:xfrm>
            <a:off x="8962271" y="3955016"/>
            <a:ext cx="287258" cy="323165"/>
          </a:xfrm>
          <a:prstGeom prst="rect">
            <a:avLst/>
          </a:prstGeom>
          <a:noFill/>
        </p:spPr>
        <p:txBody>
          <a:bodyPr wrap="none" rtlCol="0">
            <a:spAutoFit/>
          </a:bodyPr>
          <a:lstStyle/>
          <a:p>
            <a:r>
              <a:rPr lang="tr-TR" sz="1500" b="1" dirty="0">
                <a:solidFill>
                  <a:srgbClr val="7030A0"/>
                </a:solidFill>
                <a:effectLst>
                  <a:outerShdw blurRad="38100" dist="38100" dir="2700000" algn="tl">
                    <a:srgbClr val="000000">
                      <a:alpha val="43137"/>
                    </a:srgbClr>
                  </a:outerShdw>
                </a:effectLst>
              </a:rPr>
              <a:t>3</a:t>
            </a:r>
          </a:p>
        </p:txBody>
      </p:sp>
      <p:sp>
        <p:nvSpPr>
          <p:cNvPr id="11" name="Metin kutusu 10">
            <a:extLst>
              <a:ext uri="{FF2B5EF4-FFF2-40B4-BE49-F238E27FC236}">
                <a16:creationId xmlns:a16="http://schemas.microsoft.com/office/drawing/2014/main" id="{90C5D134-3D9E-32ED-A1B5-1FBAF2E18A08}"/>
              </a:ext>
            </a:extLst>
          </p:cNvPr>
          <p:cNvSpPr txBox="1"/>
          <p:nvPr/>
        </p:nvSpPr>
        <p:spPr>
          <a:xfrm>
            <a:off x="125073" y="3955017"/>
            <a:ext cx="287258" cy="323165"/>
          </a:xfrm>
          <a:prstGeom prst="rect">
            <a:avLst/>
          </a:prstGeom>
          <a:noFill/>
        </p:spPr>
        <p:txBody>
          <a:bodyPr wrap="none" rtlCol="0">
            <a:spAutoFit/>
          </a:bodyPr>
          <a:lstStyle/>
          <a:p>
            <a:r>
              <a:rPr lang="tr-TR" sz="1500" b="1" dirty="0">
                <a:solidFill>
                  <a:srgbClr val="7030A0"/>
                </a:solidFill>
                <a:effectLst>
                  <a:outerShdw blurRad="38100" dist="38100" dir="2700000" algn="tl">
                    <a:srgbClr val="000000">
                      <a:alpha val="43137"/>
                    </a:srgbClr>
                  </a:outerShdw>
                </a:effectLst>
              </a:rPr>
              <a:t>2</a:t>
            </a:r>
          </a:p>
        </p:txBody>
      </p:sp>
    </p:spTree>
    <p:extLst>
      <p:ext uri="{BB962C8B-B14F-4D97-AF65-F5344CB8AC3E}">
        <p14:creationId xmlns:p14="http://schemas.microsoft.com/office/powerpoint/2010/main" val="450770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diyagram, ekran görüntüsü, yazı tipi içeren bir resim&#10;&#10;Yapay zeka tarafından oluşturulmuş içerik yanlış olabilir.">
            <a:extLst>
              <a:ext uri="{FF2B5EF4-FFF2-40B4-BE49-F238E27FC236}">
                <a16:creationId xmlns:a16="http://schemas.microsoft.com/office/drawing/2014/main" id="{DDD5E1C6-4910-582D-C989-0C409EAD8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4713" cy="5381857"/>
          </a:xfrm>
          <a:prstGeom prst="rect">
            <a:avLst/>
          </a:prstGeom>
        </p:spPr>
      </p:pic>
      <p:sp>
        <p:nvSpPr>
          <p:cNvPr id="4" name="Dikdörtgen 3">
            <a:extLst>
              <a:ext uri="{FF2B5EF4-FFF2-40B4-BE49-F238E27FC236}">
                <a16:creationId xmlns:a16="http://schemas.microsoft.com/office/drawing/2014/main" id="{14B8FC7E-49E6-9C17-8A56-9715ED4F0A00}"/>
              </a:ext>
            </a:extLst>
          </p:cNvPr>
          <p:cNvSpPr/>
          <p:nvPr/>
        </p:nvSpPr>
        <p:spPr>
          <a:xfrm>
            <a:off x="2436353" y="2068608"/>
            <a:ext cx="664563" cy="19638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tr-TR"/>
          </a:p>
        </p:txBody>
      </p:sp>
      <p:sp>
        <p:nvSpPr>
          <p:cNvPr id="5" name="Dikdörtgen 4">
            <a:extLst>
              <a:ext uri="{FF2B5EF4-FFF2-40B4-BE49-F238E27FC236}">
                <a16:creationId xmlns:a16="http://schemas.microsoft.com/office/drawing/2014/main" id="{5021A149-D25C-0664-7D20-5BD51CCF614E}"/>
              </a:ext>
            </a:extLst>
          </p:cNvPr>
          <p:cNvSpPr/>
          <p:nvPr/>
        </p:nvSpPr>
        <p:spPr>
          <a:xfrm>
            <a:off x="3179233" y="2068608"/>
            <a:ext cx="1165701" cy="196381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tr-TR"/>
          </a:p>
        </p:txBody>
      </p:sp>
      <p:sp>
        <p:nvSpPr>
          <p:cNvPr id="6" name="Dikdörtgen 5">
            <a:extLst>
              <a:ext uri="{FF2B5EF4-FFF2-40B4-BE49-F238E27FC236}">
                <a16:creationId xmlns:a16="http://schemas.microsoft.com/office/drawing/2014/main" id="{6BF63CFD-90EF-2D17-1EF7-B2BE4BEF03C6}"/>
              </a:ext>
            </a:extLst>
          </p:cNvPr>
          <p:cNvSpPr/>
          <p:nvPr/>
        </p:nvSpPr>
        <p:spPr>
          <a:xfrm>
            <a:off x="4405279" y="2068608"/>
            <a:ext cx="1218845" cy="19638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sp>
        <p:nvSpPr>
          <p:cNvPr id="7" name="Metin kutusu 6">
            <a:extLst>
              <a:ext uri="{FF2B5EF4-FFF2-40B4-BE49-F238E27FC236}">
                <a16:creationId xmlns:a16="http://schemas.microsoft.com/office/drawing/2014/main" id="{F8F1FD55-B39B-F0D8-B2BD-EB1D2D99947A}"/>
              </a:ext>
            </a:extLst>
          </p:cNvPr>
          <p:cNvSpPr txBox="1"/>
          <p:nvPr/>
        </p:nvSpPr>
        <p:spPr>
          <a:xfrm>
            <a:off x="2281461" y="1252399"/>
            <a:ext cx="819455" cy="523220"/>
          </a:xfrm>
          <a:prstGeom prst="rect">
            <a:avLst/>
          </a:prstGeom>
          <a:noFill/>
        </p:spPr>
        <p:txBody>
          <a:bodyPr wrap="none" rtlCol="0">
            <a:spAutoFit/>
          </a:bodyPr>
          <a:lstStyle/>
          <a:p>
            <a:r>
              <a:rPr lang="tr-TR" sz="1400" dirty="0">
                <a:solidFill>
                  <a:schemeClr val="accent3"/>
                </a:solidFill>
                <a:latin typeface="Calibri" panose="020F0502020204030204" pitchFamily="34" charset="0"/>
                <a:ea typeface="Calibri" panose="020F0502020204030204" pitchFamily="34" charset="0"/>
                <a:cs typeface="Calibri" panose="020F0502020204030204" pitchFamily="34" charset="0"/>
              </a:rPr>
              <a:t>Unutma </a:t>
            </a:r>
          </a:p>
          <a:p>
            <a:r>
              <a:rPr lang="tr-TR" sz="1400" dirty="0">
                <a:solidFill>
                  <a:schemeClr val="accent3"/>
                </a:solidFill>
                <a:latin typeface="Calibri" panose="020F0502020204030204" pitchFamily="34" charset="0"/>
                <a:ea typeface="Calibri" panose="020F0502020204030204" pitchFamily="34" charset="0"/>
                <a:cs typeface="Calibri" panose="020F0502020204030204" pitchFamily="34" charset="0"/>
              </a:rPr>
              <a:t>Kapısı</a:t>
            </a:r>
          </a:p>
        </p:txBody>
      </p:sp>
      <p:cxnSp>
        <p:nvCxnSpPr>
          <p:cNvPr id="9" name="Düz Ok Bağlayıcısı 8">
            <a:extLst>
              <a:ext uri="{FF2B5EF4-FFF2-40B4-BE49-F238E27FC236}">
                <a16:creationId xmlns:a16="http://schemas.microsoft.com/office/drawing/2014/main" id="{82528543-15EC-DE16-9682-2F2F82567636}"/>
              </a:ext>
            </a:extLst>
          </p:cNvPr>
          <p:cNvCxnSpPr>
            <a:stCxn id="4" idx="0"/>
            <a:endCxn id="7" idx="2"/>
          </p:cNvCxnSpPr>
          <p:nvPr/>
        </p:nvCxnSpPr>
        <p:spPr>
          <a:xfrm flipH="1" flipV="1">
            <a:off x="2691189" y="1775619"/>
            <a:ext cx="77446" cy="292989"/>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0" name="Metin kutusu 9">
            <a:extLst>
              <a:ext uri="{FF2B5EF4-FFF2-40B4-BE49-F238E27FC236}">
                <a16:creationId xmlns:a16="http://schemas.microsoft.com/office/drawing/2014/main" id="{AE8B5F6D-C6E3-8824-5C8A-17282C5A4315}"/>
              </a:ext>
            </a:extLst>
          </p:cNvPr>
          <p:cNvSpPr txBox="1"/>
          <p:nvPr/>
        </p:nvSpPr>
        <p:spPr>
          <a:xfrm>
            <a:off x="3397555" y="1278857"/>
            <a:ext cx="609719" cy="523220"/>
          </a:xfrm>
          <a:prstGeom prst="rect">
            <a:avLst/>
          </a:prstGeom>
          <a:noFill/>
        </p:spPr>
        <p:txBody>
          <a:bodyPr wrap="none" rtlCol="0">
            <a:spAutoFit/>
          </a:bodyPr>
          <a:lstStyle/>
          <a:p>
            <a:r>
              <a:rPr lang="tr-TR" sz="1400" dirty="0">
                <a:solidFill>
                  <a:schemeClr val="accent1"/>
                </a:solidFill>
                <a:latin typeface="Calibri" panose="020F0502020204030204" pitchFamily="34" charset="0"/>
                <a:ea typeface="Calibri" panose="020F0502020204030204" pitchFamily="34" charset="0"/>
                <a:cs typeface="Calibri" panose="020F0502020204030204" pitchFamily="34" charset="0"/>
              </a:rPr>
              <a:t>Girdi</a:t>
            </a:r>
          </a:p>
          <a:p>
            <a:r>
              <a:rPr lang="tr-TR" sz="1400" dirty="0">
                <a:solidFill>
                  <a:schemeClr val="accent1"/>
                </a:solidFill>
                <a:latin typeface="Calibri" panose="020F0502020204030204" pitchFamily="34" charset="0"/>
                <a:ea typeface="Calibri" panose="020F0502020204030204" pitchFamily="34" charset="0"/>
                <a:cs typeface="Calibri" panose="020F0502020204030204" pitchFamily="34" charset="0"/>
              </a:rPr>
              <a:t>Kapısı</a:t>
            </a:r>
          </a:p>
        </p:txBody>
      </p:sp>
      <p:cxnSp>
        <p:nvCxnSpPr>
          <p:cNvPr id="11" name="Düz Ok Bağlayıcısı 10">
            <a:extLst>
              <a:ext uri="{FF2B5EF4-FFF2-40B4-BE49-F238E27FC236}">
                <a16:creationId xmlns:a16="http://schemas.microsoft.com/office/drawing/2014/main" id="{85F636F7-F571-ED02-54B2-4D5140CD1698}"/>
              </a:ext>
            </a:extLst>
          </p:cNvPr>
          <p:cNvCxnSpPr/>
          <p:nvPr/>
        </p:nvCxnSpPr>
        <p:spPr>
          <a:xfrm flipH="1" flipV="1">
            <a:off x="3682553" y="1775619"/>
            <a:ext cx="77446" cy="29298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3AD49786-2D25-404B-226B-B63F4C0ED72E}"/>
              </a:ext>
            </a:extLst>
          </p:cNvPr>
          <p:cNvCxnSpPr/>
          <p:nvPr/>
        </p:nvCxnSpPr>
        <p:spPr>
          <a:xfrm flipH="1" flipV="1">
            <a:off x="4921192" y="1775618"/>
            <a:ext cx="77446" cy="2929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3" name="Metin kutusu 12">
            <a:extLst>
              <a:ext uri="{FF2B5EF4-FFF2-40B4-BE49-F238E27FC236}">
                <a16:creationId xmlns:a16="http://schemas.microsoft.com/office/drawing/2014/main" id="{9E91515D-D4FE-21D0-16F3-9AF3C2C97167}"/>
              </a:ext>
            </a:extLst>
          </p:cNvPr>
          <p:cNvSpPr txBox="1"/>
          <p:nvPr/>
        </p:nvSpPr>
        <p:spPr>
          <a:xfrm>
            <a:off x="4616332" y="1299494"/>
            <a:ext cx="609719" cy="523220"/>
          </a:xfrm>
          <a:prstGeom prst="rect">
            <a:avLst/>
          </a:prstGeom>
          <a:noFill/>
        </p:spPr>
        <p:txBody>
          <a:bodyPr wrap="none" rtlCol="0">
            <a:spAutoFit/>
          </a:bodyPr>
          <a:lstStyle/>
          <a:p>
            <a:r>
              <a:rPr lang="tr-TR" sz="1400" dirty="0">
                <a:solidFill>
                  <a:schemeClr val="accent2"/>
                </a:solidFill>
                <a:latin typeface="Calibri" panose="020F0502020204030204" pitchFamily="34" charset="0"/>
                <a:ea typeface="Calibri" panose="020F0502020204030204" pitchFamily="34" charset="0"/>
                <a:cs typeface="Calibri" panose="020F0502020204030204" pitchFamily="34" charset="0"/>
              </a:rPr>
              <a:t>Çıktı</a:t>
            </a:r>
          </a:p>
          <a:p>
            <a:r>
              <a:rPr lang="tr-TR" sz="1400" dirty="0">
                <a:solidFill>
                  <a:schemeClr val="accent2"/>
                </a:solidFill>
                <a:latin typeface="Calibri" panose="020F0502020204030204" pitchFamily="34" charset="0"/>
                <a:ea typeface="Calibri" panose="020F0502020204030204" pitchFamily="34" charset="0"/>
                <a:cs typeface="Calibri" panose="020F0502020204030204" pitchFamily="34" charset="0"/>
              </a:rPr>
              <a:t>Kapısı</a:t>
            </a:r>
          </a:p>
        </p:txBody>
      </p:sp>
      <p:sp>
        <p:nvSpPr>
          <p:cNvPr id="14" name="Metin kutusu 13">
            <a:extLst>
              <a:ext uri="{FF2B5EF4-FFF2-40B4-BE49-F238E27FC236}">
                <a16:creationId xmlns:a16="http://schemas.microsoft.com/office/drawing/2014/main" id="{21EF2842-4324-53A4-933D-73B0B9B3C0F1}"/>
              </a:ext>
            </a:extLst>
          </p:cNvPr>
          <p:cNvSpPr txBox="1"/>
          <p:nvPr/>
        </p:nvSpPr>
        <p:spPr>
          <a:xfrm>
            <a:off x="1964396" y="4549107"/>
            <a:ext cx="943913" cy="523220"/>
          </a:xfrm>
          <a:prstGeom prst="rect">
            <a:avLst/>
          </a:prstGeom>
          <a:noFill/>
        </p:spPr>
        <p:txBody>
          <a:bodyPr wrap="none" rtlCol="0">
            <a:spAutoFit/>
          </a:bodyPr>
          <a:lstStyle/>
          <a:p>
            <a:r>
              <a:rPr lang="tr-TR" sz="1400" dirty="0" err="1">
                <a:latin typeface="Calibri" panose="020F0502020204030204" pitchFamily="34" charset="0"/>
                <a:ea typeface="Calibri" panose="020F0502020204030204" pitchFamily="34" charset="0"/>
                <a:cs typeface="Calibri" panose="020F0502020204030204" pitchFamily="34" charset="0"/>
              </a:rPr>
              <a:t>input</a:t>
            </a:r>
            <a:r>
              <a:rPr lang="tr-TR" sz="1400" dirty="0">
                <a:latin typeface="Calibri" panose="020F0502020204030204" pitchFamily="34" charset="0"/>
                <a:ea typeface="Calibri" panose="020F0502020204030204" pitchFamily="34" charset="0"/>
                <a:cs typeface="Calibri" panose="020F0502020204030204" pitchFamily="34" charset="0"/>
              </a:rPr>
              <a:t> </a:t>
            </a:r>
          </a:p>
          <a:p>
            <a:r>
              <a:rPr lang="tr-TR" sz="1400" dirty="0">
                <a:latin typeface="Calibri" panose="020F0502020204030204" pitchFamily="34" charset="0"/>
                <a:ea typeface="Calibri" panose="020F0502020204030204" pitchFamily="34" charset="0"/>
                <a:cs typeface="Calibri" panose="020F0502020204030204" pitchFamily="34" charset="0"/>
              </a:rPr>
              <a:t>(yeni bilgi)</a:t>
            </a:r>
          </a:p>
        </p:txBody>
      </p:sp>
      <p:sp>
        <p:nvSpPr>
          <p:cNvPr id="15" name="Metin kutusu 14">
            <a:extLst>
              <a:ext uri="{FF2B5EF4-FFF2-40B4-BE49-F238E27FC236}">
                <a16:creationId xmlns:a16="http://schemas.microsoft.com/office/drawing/2014/main" id="{FFAF728F-1F73-3038-1929-32C241718685}"/>
              </a:ext>
            </a:extLst>
          </p:cNvPr>
          <p:cNvSpPr txBox="1"/>
          <p:nvPr/>
        </p:nvSpPr>
        <p:spPr>
          <a:xfrm>
            <a:off x="5700324" y="1206232"/>
            <a:ext cx="485133" cy="307777"/>
          </a:xfrm>
          <a:prstGeom prst="rect">
            <a:avLst/>
          </a:prstGeom>
          <a:noFill/>
        </p:spPr>
        <p:txBody>
          <a:bodyPr wrap="non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çıktı</a:t>
            </a:r>
          </a:p>
        </p:txBody>
      </p:sp>
      <p:sp>
        <p:nvSpPr>
          <p:cNvPr id="16" name="Oval 15">
            <a:extLst>
              <a:ext uri="{FF2B5EF4-FFF2-40B4-BE49-F238E27FC236}">
                <a16:creationId xmlns:a16="http://schemas.microsoft.com/office/drawing/2014/main" id="{F04CF90D-ABB3-EEAD-BE1A-853DD63D99D3}"/>
              </a:ext>
            </a:extLst>
          </p:cNvPr>
          <p:cNvSpPr/>
          <p:nvPr/>
        </p:nvSpPr>
        <p:spPr>
          <a:xfrm>
            <a:off x="5434944" y="1409701"/>
            <a:ext cx="400165" cy="365918"/>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tr-TR"/>
          </a:p>
        </p:txBody>
      </p:sp>
      <p:sp>
        <p:nvSpPr>
          <p:cNvPr id="17" name="Oval 16">
            <a:extLst>
              <a:ext uri="{FF2B5EF4-FFF2-40B4-BE49-F238E27FC236}">
                <a16:creationId xmlns:a16="http://schemas.microsoft.com/office/drawing/2014/main" id="{7E83F2FE-7939-05A3-BF2F-CD903B426C08}"/>
              </a:ext>
            </a:extLst>
          </p:cNvPr>
          <p:cNvSpPr/>
          <p:nvPr/>
        </p:nvSpPr>
        <p:spPr>
          <a:xfrm>
            <a:off x="2281461" y="4325409"/>
            <a:ext cx="371919" cy="326840"/>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tr-TR"/>
          </a:p>
        </p:txBody>
      </p:sp>
      <p:sp>
        <p:nvSpPr>
          <p:cNvPr id="18" name="Oval 17">
            <a:extLst>
              <a:ext uri="{FF2B5EF4-FFF2-40B4-BE49-F238E27FC236}">
                <a16:creationId xmlns:a16="http://schemas.microsoft.com/office/drawing/2014/main" id="{7BF82B96-0EDB-CBB0-E30D-D576FCD97DC6}"/>
              </a:ext>
            </a:extLst>
          </p:cNvPr>
          <p:cNvSpPr/>
          <p:nvPr/>
        </p:nvSpPr>
        <p:spPr>
          <a:xfrm>
            <a:off x="6741514" y="2004633"/>
            <a:ext cx="407989" cy="419916"/>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
        <p:nvSpPr>
          <p:cNvPr id="19" name="Metin kutusu 18">
            <a:extLst>
              <a:ext uri="{FF2B5EF4-FFF2-40B4-BE49-F238E27FC236}">
                <a16:creationId xmlns:a16="http://schemas.microsoft.com/office/drawing/2014/main" id="{10A78C76-6A84-AC2E-BE25-D3A667FCC490}"/>
              </a:ext>
            </a:extLst>
          </p:cNvPr>
          <p:cNvSpPr txBox="1"/>
          <p:nvPr/>
        </p:nvSpPr>
        <p:spPr>
          <a:xfrm>
            <a:off x="10131018" y="2002027"/>
            <a:ext cx="631904" cy="369332"/>
          </a:xfrm>
          <a:prstGeom prst="rect">
            <a:avLst/>
          </a:prstGeom>
          <a:noFill/>
        </p:spPr>
        <p:txBody>
          <a:bodyPr wrap="none" rtlCol="0">
            <a:spAutoFit/>
          </a:bodyPr>
          <a:lstStyle/>
          <a:p>
            <a:r>
              <a:rPr lang="tr-TR" dirty="0">
                <a:latin typeface="Calibri" panose="020F0502020204030204" pitchFamily="34" charset="0"/>
                <a:ea typeface="Calibri" panose="020F0502020204030204" pitchFamily="34" charset="0"/>
                <a:cs typeface="Calibri" panose="020F0502020204030204" pitchFamily="34" charset="0"/>
              </a:rPr>
              <a:t>[0,1]</a:t>
            </a:r>
          </a:p>
        </p:txBody>
      </p:sp>
      <p:sp>
        <p:nvSpPr>
          <p:cNvPr id="20" name="Metin kutusu 19">
            <a:extLst>
              <a:ext uri="{FF2B5EF4-FFF2-40B4-BE49-F238E27FC236}">
                <a16:creationId xmlns:a16="http://schemas.microsoft.com/office/drawing/2014/main" id="{D64E6F32-7D93-EDF9-1EE6-C93BC0743D9E}"/>
              </a:ext>
            </a:extLst>
          </p:cNvPr>
          <p:cNvSpPr txBox="1"/>
          <p:nvPr/>
        </p:nvSpPr>
        <p:spPr>
          <a:xfrm>
            <a:off x="84901" y="1476143"/>
            <a:ext cx="1735597" cy="2677656"/>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Cell </a:t>
            </a:r>
            <a:r>
              <a:rPr lang="tr-TR" sz="1400" b="1" dirty="0" err="1">
                <a:latin typeface="Calibri" panose="020F0502020204030204" pitchFamily="34" charset="0"/>
                <a:ea typeface="Calibri" panose="020F0502020204030204" pitchFamily="34" charset="0"/>
                <a:cs typeface="Calibri" panose="020F0502020204030204" pitchFamily="34" charset="0"/>
              </a:rPr>
              <a:t>State</a:t>
            </a:r>
            <a:r>
              <a:rPr lang="tr-TR" sz="1400" b="1" dirty="0">
                <a:latin typeface="Calibri" panose="020F0502020204030204" pitchFamily="34" charset="0"/>
                <a:ea typeface="Calibri" panose="020F0502020204030204" pitchFamily="34" charset="0"/>
                <a:cs typeface="Calibri" panose="020F0502020204030204" pitchFamily="34" charset="0"/>
              </a:rPr>
              <a:t> (Hücre Durumu)</a:t>
            </a:r>
          </a:p>
          <a:p>
            <a:r>
              <a:rPr lang="tr-TR" sz="1400" dirty="0" err="1">
                <a:latin typeface="Calibri" panose="020F0502020204030204" pitchFamily="34" charset="0"/>
                <a:ea typeface="Calibri" panose="020F0502020204030204" pitchFamily="34" charset="0"/>
                <a:cs typeface="Calibri" panose="020F0502020204030204" pitchFamily="34" charset="0"/>
              </a:rPr>
              <a:t>LSTM’in</a:t>
            </a:r>
            <a:r>
              <a:rPr lang="tr-TR" sz="1400" dirty="0">
                <a:latin typeface="Calibri" panose="020F0502020204030204" pitchFamily="34" charset="0"/>
                <a:ea typeface="Calibri" panose="020F0502020204030204" pitchFamily="34" charset="0"/>
                <a:cs typeface="Calibri" panose="020F0502020204030204" pitchFamily="34" charset="0"/>
              </a:rPr>
              <a:t> uzun süreli bilgisini taşıyan ana hat boyunca ilerleyen yapıdır. Model, önemli bilgileri bu hücre durumunda tutar; gereksiz olanları ise kapılar aracılığıyla filtreler.</a:t>
            </a:r>
          </a:p>
        </p:txBody>
      </p:sp>
      <p:cxnSp>
        <p:nvCxnSpPr>
          <p:cNvPr id="22" name="Bağlayıcı: Dirsek 21">
            <a:extLst>
              <a:ext uri="{FF2B5EF4-FFF2-40B4-BE49-F238E27FC236}">
                <a16:creationId xmlns:a16="http://schemas.microsoft.com/office/drawing/2014/main" id="{67912221-F35D-8AC9-AF57-C8659A55CF75}"/>
              </a:ext>
            </a:extLst>
          </p:cNvPr>
          <p:cNvCxnSpPr>
            <a:cxnSpLocks/>
          </p:cNvCxnSpPr>
          <p:nvPr/>
        </p:nvCxnSpPr>
        <p:spPr>
          <a:xfrm rot="16200000" flipH="1">
            <a:off x="1484539" y="1594306"/>
            <a:ext cx="409365" cy="40607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8" name="Metin kutusu 27">
            <a:extLst>
              <a:ext uri="{FF2B5EF4-FFF2-40B4-BE49-F238E27FC236}">
                <a16:creationId xmlns:a16="http://schemas.microsoft.com/office/drawing/2014/main" id="{5C336179-962D-063E-B133-0D2B5505E51B}"/>
              </a:ext>
            </a:extLst>
          </p:cNvPr>
          <p:cNvSpPr txBox="1"/>
          <p:nvPr/>
        </p:nvSpPr>
        <p:spPr>
          <a:xfrm>
            <a:off x="0" y="5032993"/>
            <a:ext cx="12147550" cy="1815882"/>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1) Unutma Kapısı (</a:t>
            </a:r>
            <a:r>
              <a:rPr lang="tr-TR" sz="1400" b="1" dirty="0" err="1">
                <a:latin typeface="Calibri" panose="020F0502020204030204" pitchFamily="34" charset="0"/>
                <a:ea typeface="Calibri" panose="020F0502020204030204" pitchFamily="34" charset="0"/>
                <a:cs typeface="Calibri" panose="020F0502020204030204" pitchFamily="34" charset="0"/>
              </a:rPr>
              <a:t>Forget</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Gate</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dirty="0">
                <a:latin typeface="Calibri" panose="020F0502020204030204" pitchFamily="34" charset="0"/>
                <a:ea typeface="Calibri" panose="020F0502020204030204" pitchFamily="34" charset="0"/>
                <a:cs typeface="Calibri" panose="020F0502020204030204" pitchFamily="34" charset="0"/>
              </a:rPr>
              <a:t>Unutma kapısı, </a:t>
            </a:r>
            <a:r>
              <a:rPr lang="tr-TR" sz="1400" i="1" dirty="0">
                <a:latin typeface="Calibri" panose="020F0502020204030204" pitchFamily="34" charset="0"/>
                <a:ea typeface="Calibri" panose="020F0502020204030204" pitchFamily="34" charset="0"/>
                <a:cs typeface="Calibri" panose="020F0502020204030204" pitchFamily="34" charset="0"/>
              </a:rPr>
              <a:t>hücre durumundaki hangi bilgilerin korunacağı, hangilerinin silineceği </a:t>
            </a:r>
            <a:r>
              <a:rPr lang="tr-TR" sz="1400" dirty="0">
                <a:latin typeface="Calibri" panose="020F0502020204030204" pitchFamily="34" charset="0"/>
                <a:ea typeface="Calibri" panose="020F0502020204030204" pitchFamily="34" charset="0"/>
                <a:cs typeface="Calibri" panose="020F0502020204030204" pitchFamily="34" charset="0"/>
              </a:rPr>
              <a:t>kararını verir.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Girdi olarak iki şeyi alır:</a:t>
            </a:r>
          </a:p>
          <a:p>
            <a:pPr marL="742950" lvl="1"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Bir önceki zaman adımının gizli durumu </a:t>
            </a:r>
            <a:r>
              <a:rPr lang="tr-TR" sz="1400" b="1" dirty="0">
                <a:latin typeface="Calibri" panose="020F0502020204030204" pitchFamily="34" charset="0"/>
                <a:ea typeface="Calibri" panose="020F0502020204030204" pitchFamily="34" charset="0"/>
                <a:cs typeface="Calibri" panose="020F0502020204030204" pitchFamily="34" charset="0"/>
              </a:rPr>
              <a:t>h(t−1)</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Şu anki girdisi </a:t>
            </a:r>
            <a:r>
              <a:rPr lang="tr-TR" sz="1400" b="1" dirty="0">
                <a:latin typeface="Calibri" panose="020F0502020204030204" pitchFamily="34" charset="0"/>
                <a:ea typeface="Calibri" panose="020F0502020204030204" pitchFamily="34" charset="0"/>
                <a:cs typeface="Calibri" panose="020F0502020204030204" pitchFamily="34" charset="0"/>
              </a:rPr>
              <a:t>x(t)</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Bu bilgiler ağırlıklarla çarpılır ve </a:t>
            </a:r>
            <a:r>
              <a:rPr lang="tr-TR" sz="1400" b="1" dirty="0">
                <a:latin typeface="Calibri" panose="020F0502020204030204" pitchFamily="34" charset="0"/>
                <a:ea typeface="Calibri" panose="020F0502020204030204" pitchFamily="34" charset="0"/>
                <a:cs typeface="Calibri" panose="020F0502020204030204" pitchFamily="34" charset="0"/>
              </a:rPr>
              <a:t>sigmoid</a:t>
            </a:r>
            <a:r>
              <a:rPr lang="tr-TR" sz="1400" dirty="0">
                <a:latin typeface="Calibri" panose="020F0502020204030204" pitchFamily="34" charset="0"/>
                <a:ea typeface="Calibri" panose="020F0502020204030204" pitchFamily="34" charset="0"/>
                <a:cs typeface="Calibri" panose="020F0502020204030204" pitchFamily="34" charset="0"/>
              </a:rPr>
              <a:t> fonksiyonuna sokulur → </a:t>
            </a:r>
            <a:r>
              <a:rPr lang="tr-TR" sz="1400" b="1" dirty="0">
                <a:latin typeface="Calibri" panose="020F0502020204030204" pitchFamily="34" charset="0"/>
                <a:ea typeface="Calibri" panose="020F0502020204030204" pitchFamily="34" charset="0"/>
                <a:cs typeface="Calibri" panose="020F0502020204030204" pitchFamily="34" charset="0"/>
              </a:rPr>
              <a:t>f(t)</a:t>
            </a:r>
            <a:r>
              <a:rPr lang="tr-TR" sz="1400" dirty="0">
                <a:latin typeface="Calibri" panose="020F0502020204030204" pitchFamily="34" charset="0"/>
                <a:ea typeface="Calibri" panose="020F0502020204030204" pitchFamily="34" charset="0"/>
                <a:cs typeface="Calibri" panose="020F0502020204030204" pitchFamily="34" charset="0"/>
              </a:rPr>
              <a:t> üretilir.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Sigmoid 0 ile 1 arasında değer üretir: </a:t>
            </a:r>
            <a:r>
              <a:rPr lang="tr-TR" sz="1400" b="1" dirty="0">
                <a:latin typeface="Calibri" panose="020F0502020204030204" pitchFamily="34" charset="0"/>
                <a:ea typeface="Calibri" panose="020F0502020204030204" pitchFamily="34" charset="0"/>
                <a:cs typeface="Calibri" panose="020F0502020204030204" pitchFamily="34" charset="0"/>
              </a:rPr>
              <a:t>0’a yakın</a:t>
            </a:r>
            <a:r>
              <a:rPr lang="tr-TR" sz="1400" dirty="0">
                <a:latin typeface="Calibri" panose="020F0502020204030204" pitchFamily="34" charset="0"/>
                <a:ea typeface="Calibri" panose="020F0502020204030204" pitchFamily="34" charset="0"/>
                <a:cs typeface="Calibri" panose="020F0502020204030204" pitchFamily="34" charset="0"/>
              </a:rPr>
              <a:t> → bilgi tamamen unutulur, </a:t>
            </a:r>
            <a:r>
              <a:rPr lang="tr-TR" sz="1400" b="1" dirty="0">
                <a:latin typeface="Calibri" panose="020F0502020204030204" pitchFamily="34" charset="0"/>
                <a:ea typeface="Calibri" panose="020F0502020204030204" pitchFamily="34" charset="0"/>
                <a:cs typeface="Calibri" panose="020F0502020204030204" pitchFamily="34" charset="0"/>
              </a:rPr>
              <a:t>1’e yakın</a:t>
            </a:r>
            <a:r>
              <a:rPr lang="tr-TR" sz="1400" dirty="0">
                <a:latin typeface="Calibri" panose="020F0502020204030204" pitchFamily="34" charset="0"/>
                <a:ea typeface="Calibri" panose="020F0502020204030204" pitchFamily="34" charset="0"/>
                <a:cs typeface="Calibri" panose="020F0502020204030204" pitchFamily="34" charset="0"/>
              </a:rPr>
              <a:t> → bilgi tamamen korunur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Üretilen f(t), önceki hücre durumu </a:t>
            </a:r>
            <a:r>
              <a:rPr lang="tr-TR" sz="1400" b="1" dirty="0">
                <a:latin typeface="Calibri" panose="020F0502020204030204" pitchFamily="34" charset="0"/>
                <a:ea typeface="Calibri" panose="020F0502020204030204" pitchFamily="34" charset="0"/>
                <a:cs typeface="Calibri" panose="020F0502020204030204" pitchFamily="34" charset="0"/>
              </a:rPr>
              <a:t>C(t−1)</a:t>
            </a:r>
            <a:r>
              <a:rPr lang="tr-TR" sz="1400" dirty="0">
                <a:latin typeface="Calibri" panose="020F0502020204030204" pitchFamily="34" charset="0"/>
                <a:ea typeface="Calibri" panose="020F0502020204030204" pitchFamily="34" charset="0"/>
                <a:cs typeface="Calibri" panose="020F0502020204030204" pitchFamily="34" charset="0"/>
              </a:rPr>
              <a:t> ile çarpılır → böylece önceki bilginin ne kadarının taşınacağı belirlenir.</a:t>
            </a:r>
          </a:p>
          <a:p>
            <a:r>
              <a:rPr lang="tr-TR" sz="1400" b="1" dirty="0">
                <a:latin typeface="Calibri" panose="020F0502020204030204" pitchFamily="34" charset="0"/>
                <a:ea typeface="Calibri" panose="020F0502020204030204" pitchFamily="34" charset="0"/>
                <a:cs typeface="Calibri" panose="020F0502020204030204" pitchFamily="34" charset="0"/>
              </a:rPr>
              <a:t>Sonuç:</a:t>
            </a:r>
            <a:r>
              <a:rPr lang="tr-TR" sz="1400" dirty="0">
                <a:latin typeface="Calibri" panose="020F0502020204030204" pitchFamily="34" charset="0"/>
                <a:ea typeface="Calibri" panose="020F0502020204030204" pitchFamily="34" charset="0"/>
                <a:cs typeface="Calibri" panose="020F0502020204030204" pitchFamily="34" charset="0"/>
              </a:rPr>
              <a:t> LSTM geçmiş bilginin bir kısmını tutar, bir kısmını siler; bu sayede uzun süreli bağımlılıkları öğrenebilir.</a:t>
            </a:r>
          </a:p>
        </p:txBody>
      </p:sp>
      <mc:AlternateContent xmlns:mc="http://schemas.openxmlformats.org/markup-compatibility/2006" xmlns:p14="http://schemas.microsoft.com/office/powerpoint/2010/main">
        <mc:Choice Requires="p14">
          <p:contentPart p14:bwMode="auto" r:id="rId3">
            <p14:nvContentPartPr>
              <p14:cNvPr id="29" name="Mürekkep 28">
                <a:extLst>
                  <a:ext uri="{FF2B5EF4-FFF2-40B4-BE49-F238E27FC236}">
                    <a16:creationId xmlns:a16="http://schemas.microsoft.com/office/drawing/2014/main" id="{BBFD31BD-D1E3-6486-7A4D-5E99343AF34B}"/>
                  </a:ext>
                </a:extLst>
              </p14:cNvPr>
              <p14:cNvContentPartPr/>
              <p14:nvPr/>
            </p14:nvContentPartPr>
            <p14:xfrm>
              <a:off x="3219170" y="4971760"/>
              <a:ext cx="1268640" cy="54360"/>
            </p14:xfrm>
          </p:contentPart>
        </mc:Choice>
        <mc:Fallback xmlns="">
          <p:pic>
            <p:nvPicPr>
              <p:cNvPr id="29" name="Mürekkep 28">
                <a:extLst>
                  <a:ext uri="{FF2B5EF4-FFF2-40B4-BE49-F238E27FC236}">
                    <a16:creationId xmlns:a16="http://schemas.microsoft.com/office/drawing/2014/main" id="{BBFD31BD-D1E3-6486-7A4D-5E99343AF34B}"/>
                  </a:ext>
                </a:extLst>
              </p:cNvPr>
              <p:cNvPicPr/>
              <p:nvPr/>
            </p:nvPicPr>
            <p:blipFill>
              <a:blip r:embed="rId4"/>
              <a:stretch>
                <a:fillRect/>
              </a:stretch>
            </p:blipFill>
            <p:spPr>
              <a:xfrm>
                <a:off x="3156530" y="4908760"/>
                <a:ext cx="1394280" cy="180000"/>
              </a:xfrm>
              <a:prstGeom prst="rect">
                <a:avLst/>
              </a:prstGeom>
            </p:spPr>
          </p:pic>
        </mc:Fallback>
      </mc:AlternateContent>
      <p:grpSp>
        <p:nvGrpSpPr>
          <p:cNvPr id="34" name="Grup 33">
            <a:extLst>
              <a:ext uri="{FF2B5EF4-FFF2-40B4-BE49-F238E27FC236}">
                <a16:creationId xmlns:a16="http://schemas.microsoft.com/office/drawing/2014/main" id="{9978FB9B-9EB4-D6EE-69FE-8A8EC117508A}"/>
              </a:ext>
            </a:extLst>
          </p:cNvPr>
          <p:cNvGrpSpPr/>
          <p:nvPr/>
        </p:nvGrpSpPr>
        <p:grpSpPr>
          <a:xfrm>
            <a:off x="4130330" y="4971760"/>
            <a:ext cx="4941000" cy="93600"/>
            <a:chOff x="4130330" y="4971760"/>
            <a:chExt cx="4941000" cy="93600"/>
          </a:xfrm>
        </p:grpSpPr>
        <mc:AlternateContent xmlns:mc="http://schemas.openxmlformats.org/markup-compatibility/2006" xmlns:p14="http://schemas.microsoft.com/office/powerpoint/2010/main">
          <mc:Choice Requires="p14">
            <p:contentPart p14:bwMode="auto" r:id="rId5">
              <p14:nvContentPartPr>
                <p14:cNvPr id="30" name="Mürekkep 29">
                  <a:extLst>
                    <a:ext uri="{FF2B5EF4-FFF2-40B4-BE49-F238E27FC236}">
                      <a16:creationId xmlns:a16="http://schemas.microsoft.com/office/drawing/2014/main" id="{AA5CB457-EDE7-163C-A33D-8FA087E3F0B3}"/>
                    </a:ext>
                  </a:extLst>
                </p14:cNvPr>
                <p14:cNvContentPartPr/>
                <p14:nvPr/>
              </p14:nvContentPartPr>
              <p14:xfrm>
                <a:off x="4130330" y="4978240"/>
                <a:ext cx="2510280" cy="87120"/>
              </p14:xfrm>
            </p:contentPart>
          </mc:Choice>
          <mc:Fallback xmlns="">
            <p:pic>
              <p:nvPicPr>
                <p:cNvPr id="30" name="Mürekkep 29">
                  <a:extLst>
                    <a:ext uri="{FF2B5EF4-FFF2-40B4-BE49-F238E27FC236}">
                      <a16:creationId xmlns:a16="http://schemas.microsoft.com/office/drawing/2014/main" id="{AA5CB457-EDE7-163C-A33D-8FA087E3F0B3}"/>
                    </a:ext>
                  </a:extLst>
                </p:cNvPr>
                <p:cNvPicPr/>
                <p:nvPr/>
              </p:nvPicPr>
              <p:blipFill>
                <a:blip r:embed="rId6"/>
                <a:stretch>
                  <a:fillRect/>
                </a:stretch>
              </p:blipFill>
              <p:spPr>
                <a:xfrm>
                  <a:off x="4067690" y="4915600"/>
                  <a:ext cx="2635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Mürekkep 30">
                  <a:extLst>
                    <a:ext uri="{FF2B5EF4-FFF2-40B4-BE49-F238E27FC236}">
                      <a16:creationId xmlns:a16="http://schemas.microsoft.com/office/drawing/2014/main" id="{627CA4B8-AC73-6C41-5ED2-4622C1B50149}"/>
                    </a:ext>
                  </a:extLst>
                </p14:cNvPr>
                <p14:cNvContentPartPr/>
                <p14:nvPr/>
              </p14:nvContentPartPr>
              <p14:xfrm>
                <a:off x="6140210" y="4971760"/>
                <a:ext cx="2607480" cy="61200"/>
              </p14:xfrm>
            </p:contentPart>
          </mc:Choice>
          <mc:Fallback xmlns="">
            <p:pic>
              <p:nvPicPr>
                <p:cNvPr id="31" name="Mürekkep 30">
                  <a:extLst>
                    <a:ext uri="{FF2B5EF4-FFF2-40B4-BE49-F238E27FC236}">
                      <a16:creationId xmlns:a16="http://schemas.microsoft.com/office/drawing/2014/main" id="{627CA4B8-AC73-6C41-5ED2-4622C1B50149}"/>
                    </a:ext>
                  </a:extLst>
                </p:cNvPr>
                <p:cNvPicPr/>
                <p:nvPr/>
              </p:nvPicPr>
              <p:blipFill>
                <a:blip r:embed="rId8"/>
                <a:stretch>
                  <a:fillRect/>
                </a:stretch>
              </p:blipFill>
              <p:spPr>
                <a:xfrm>
                  <a:off x="6077210" y="4909120"/>
                  <a:ext cx="27331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Mürekkep 32">
                  <a:extLst>
                    <a:ext uri="{FF2B5EF4-FFF2-40B4-BE49-F238E27FC236}">
                      <a16:creationId xmlns:a16="http://schemas.microsoft.com/office/drawing/2014/main" id="{23920F68-A640-2EEC-2718-55240A950E6C}"/>
                    </a:ext>
                  </a:extLst>
                </p14:cNvPr>
                <p14:cNvContentPartPr/>
                <p14:nvPr/>
              </p14:nvContentPartPr>
              <p14:xfrm>
                <a:off x="6652850" y="5009800"/>
                <a:ext cx="2418480" cy="45000"/>
              </p14:xfrm>
            </p:contentPart>
          </mc:Choice>
          <mc:Fallback xmlns="">
            <p:pic>
              <p:nvPicPr>
                <p:cNvPr id="33" name="Mürekkep 32">
                  <a:extLst>
                    <a:ext uri="{FF2B5EF4-FFF2-40B4-BE49-F238E27FC236}">
                      <a16:creationId xmlns:a16="http://schemas.microsoft.com/office/drawing/2014/main" id="{23920F68-A640-2EEC-2718-55240A950E6C}"/>
                    </a:ext>
                  </a:extLst>
                </p:cNvPr>
                <p:cNvPicPr/>
                <p:nvPr/>
              </p:nvPicPr>
              <p:blipFill>
                <a:blip r:embed="rId10"/>
                <a:stretch>
                  <a:fillRect/>
                </a:stretch>
              </p:blipFill>
              <p:spPr>
                <a:xfrm>
                  <a:off x="6589850" y="4947160"/>
                  <a:ext cx="2544120" cy="170640"/>
                </a:xfrm>
                <a:prstGeom prst="rect">
                  <a:avLst/>
                </a:prstGeom>
              </p:spPr>
            </p:pic>
          </mc:Fallback>
        </mc:AlternateContent>
      </p:grpSp>
    </p:spTree>
    <p:extLst>
      <p:ext uri="{BB962C8B-B14F-4D97-AF65-F5344CB8AC3E}">
        <p14:creationId xmlns:p14="http://schemas.microsoft.com/office/powerpoint/2010/main" val="1558904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descr="metin, diyagram, ekran görüntüsü, yazı tipi içeren bir resim&#10;&#10;Yapay zeka tarafından oluşturulmuş içerik yanlış olabilir.">
            <a:extLst>
              <a:ext uri="{FF2B5EF4-FFF2-40B4-BE49-F238E27FC236}">
                <a16:creationId xmlns:a16="http://schemas.microsoft.com/office/drawing/2014/main" id="{3E0F931A-0FAB-2A51-52DA-484CD4B6E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0"/>
            <a:ext cx="12194713" cy="5381857"/>
          </a:xfrm>
          <a:prstGeom prst="rect">
            <a:avLst/>
          </a:prstGeom>
        </p:spPr>
      </p:pic>
      <p:sp>
        <p:nvSpPr>
          <p:cNvPr id="18" name="Dikdörtgen 17">
            <a:extLst>
              <a:ext uri="{FF2B5EF4-FFF2-40B4-BE49-F238E27FC236}">
                <a16:creationId xmlns:a16="http://schemas.microsoft.com/office/drawing/2014/main" id="{D7B893C1-0F70-DB19-99B1-AA1FDAABFF18}"/>
              </a:ext>
            </a:extLst>
          </p:cNvPr>
          <p:cNvSpPr/>
          <p:nvPr/>
        </p:nvSpPr>
        <p:spPr>
          <a:xfrm>
            <a:off x="3630153" y="2092201"/>
            <a:ext cx="664563" cy="19638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tr-TR"/>
          </a:p>
        </p:txBody>
      </p:sp>
      <p:sp>
        <p:nvSpPr>
          <p:cNvPr id="19" name="Dikdörtgen 18">
            <a:extLst>
              <a:ext uri="{FF2B5EF4-FFF2-40B4-BE49-F238E27FC236}">
                <a16:creationId xmlns:a16="http://schemas.microsoft.com/office/drawing/2014/main" id="{246EBF11-90C1-F47F-21AA-D926521AE352}"/>
              </a:ext>
            </a:extLst>
          </p:cNvPr>
          <p:cNvSpPr/>
          <p:nvPr/>
        </p:nvSpPr>
        <p:spPr>
          <a:xfrm>
            <a:off x="4373033" y="2092201"/>
            <a:ext cx="1165701" cy="196381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tr-TR"/>
          </a:p>
        </p:txBody>
      </p:sp>
      <p:sp>
        <p:nvSpPr>
          <p:cNvPr id="20" name="Dikdörtgen 19">
            <a:extLst>
              <a:ext uri="{FF2B5EF4-FFF2-40B4-BE49-F238E27FC236}">
                <a16:creationId xmlns:a16="http://schemas.microsoft.com/office/drawing/2014/main" id="{B7528093-31A3-974B-6691-A4180F3DD1EF}"/>
              </a:ext>
            </a:extLst>
          </p:cNvPr>
          <p:cNvSpPr/>
          <p:nvPr/>
        </p:nvSpPr>
        <p:spPr>
          <a:xfrm>
            <a:off x="5599079" y="2092201"/>
            <a:ext cx="1218845" cy="19638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sp>
        <p:nvSpPr>
          <p:cNvPr id="21" name="Metin kutusu 20">
            <a:extLst>
              <a:ext uri="{FF2B5EF4-FFF2-40B4-BE49-F238E27FC236}">
                <a16:creationId xmlns:a16="http://schemas.microsoft.com/office/drawing/2014/main" id="{DCC25E8D-9032-3B81-9BB8-3A3F2813D670}"/>
              </a:ext>
            </a:extLst>
          </p:cNvPr>
          <p:cNvSpPr txBox="1"/>
          <p:nvPr/>
        </p:nvSpPr>
        <p:spPr>
          <a:xfrm>
            <a:off x="3475261" y="1275992"/>
            <a:ext cx="819455" cy="523220"/>
          </a:xfrm>
          <a:prstGeom prst="rect">
            <a:avLst/>
          </a:prstGeom>
          <a:noFill/>
        </p:spPr>
        <p:txBody>
          <a:bodyPr wrap="none" rtlCol="0">
            <a:spAutoFit/>
          </a:bodyPr>
          <a:lstStyle/>
          <a:p>
            <a:r>
              <a:rPr lang="tr-TR" sz="1400" dirty="0">
                <a:solidFill>
                  <a:schemeClr val="accent3"/>
                </a:solidFill>
                <a:latin typeface="Calibri" panose="020F0502020204030204" pitchFamily="34" charset="0"/>
                <a:ea typeface="Calibri" panose="020F0502020204030204" pitchFamily="34" charset="0"/>
                <a:cs typeface="Calibri" panose="020F0502020204030204" pitchFamily="34" charset="0"/>
              </a:rPr>
              <a:t>Unutma </a:t>
            </a:r>
          </a:p>
          <a:p>
            <a:r>
              <a:rPr lang="tr-TR" sz="1400" dirty="0">
                <a:solidFill>
                  <a:schemeClr val="accent3"/>
                </a:solidFill>
                <a:latin typeface="Calibri" panose="020F0502020204030204" pitchFamily="34" charset="0"/>
                <a:ea typeface="Calibri" panose="020F0502020204030204" pitchFamily="34" charset="0"/>
                <a:cs typeface="Calibri" panose="020F0502020204030204" pitchFamily="34" charset="0"/>
              </a:rPr>
              <a:t>Kapısı</a:t>
            </a:r>
          </a:p>
        </p:txBody>
      </p:sp>
      <p:cxnSp>
        <p:nvCxnSpPr>
          <p:cNvPr id="22" name="Düz Ok Bağlayıcısı 21">
            <a:extLst>
              <a:ext uri="{FF2B5EF4-FFF2-40B4-BE49-F238E27FC236}">
                <a16:creationId xmlns:a16="http://schemas.microsoft.com/office/drawing/2014/main" id="{417B8BA2-6FFA-9572-DA29-115EAA0FEF3A}"/>
              </a:ext>
            </a:extLst>
          </p:cNvPr>
          <p:cNvCxnSpPr>
            <a:stCxn id="18" idx="0"/>
            <a:endCxn id="21" idx="2"/>
          </p:cNvCxnSpPr>
          <p:nvPr/>
        </p:nvCxnSpPr>
        <p:spPr>
          <a:xfrm flipH="1" flipV="1">
            <a:off x="3884989" y="1799212"/>
            <a:ext cx="77446" cy="292989"/>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3" name="Metin kutusu 22">
            <a:extLst>
              <a:ext uri="{FF2B5EF4-FFF2-40B4-BE49-F238E27FC236}">
                <a16:creationId xmlns:a16="http://schemas.microsoft.com/office/drawing/2014/main" id="{E87AC6ED-8CAC-AD78-D7CC-4160D103ABB1}"/>
              </a:ext>
            </a:extLst>
          </p:cNvPr>
          <p:cNvSpPr txBox="1"/>
          <p:nvPr/>
        </p:nvSpPr>
        <p:spPr>
          <a:xfrm>
            <a:off x="4591355" y="1302450"/>
            <a:ext cx="609719" cy="523220"/>
          </a:xfrm>
          <a:prstGeom prst="rect">
            <a:avLst/>
          </a:prstGeom>
          <a:noFill/>
        </p:spPr>
        <p:txBody>
          <a:bodyPr wrap="none" rtlCol="0">
            <a:spAutoFit/>
          </a:bodyPr>
          <a:lstStyle/>
          <a:p>
            <a:r>
              <a:rPr lang="tr-TR" sz="1400" dirty="0">
                <a:solidFill>
                  <a:schemeClr val="accent1"/>
                </a:solidFill>
                <a:latin typeface="Calibri" panose="020F0502020204030204" pitchFamily="34" charset="0"/>
                <a:ea typeface="Calibri" panose="020F0502020204030204" pitchFamily="34" charset="0"/>
                <a:cs typeface="Calibri" panose="020F0502020204030204" pitchFamily="34" charset="0"/>
              </a:rPr>
              <a:t>Girdi</a:t>
            </a:r>
          </a:p>
          <a:p>
            <a:r>
              <a:rPr lang="tr-TR" sz="1400" dirty="0">
                <a:solidFill>
                  <a:schemeClr val="accent1"/>
                </a:solidFill>
                <a:latin typeface="Calibri" panose="020F0502020204030204" pitchFamily="34" charset="0"/>
                <a:ea typeface="Calibri" panose="020F0502020204030204" pitchFamily="34" charset="0"/>
                <a:cs typeface="Calibri" panose="020F0502020204030204" pitchFamily="34" charset="0"/>
              </a:rPr>
              <a:t>Kapısı</a:t>
            </a:r>
          </a:p>
        </p:txBody>
      </p:sp>
      <p:cxnSp>
        <p:nvCxnSpPr>
          <p:cNvPr id="24" name="Düz Ok Bağlayıcısı 23">
            <a:extLst>
              <a:ext uri="{FF2B5EF4-FFF2-40B4-BE49-F238E27FC236}">
                <a16:creationId xmlns:a16="http://schemas.microsoft.com/office/drawing/2014/main" id="{1A061662-505D-8C15-F08A-BC3EC9AC57CE}"/>
              </a:ext>
            </a:extLst>
          </p:cNvPr>
          <p:cNvCxnSpPr/>
          <p:nvPr/>
        </p:nvCxnSpPr>
        <p:spPr>
          <a:xfrm flipH="1" flipV="1">
            <a:off x="4876353" y="1799212"/>
            <a:ext cx="77446" cy="29298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Düz Ok Bağlayıcısı 24">
            <a:extLst>
              <a:ext uri="{FF2B5EF4-FFF2-40B4-BE49-F238E27FC236}">
                <a16:creationId xmlns:a16="http://schemas.microsoft.com/office/drawing/2014/main" id="{86C94BA5-E050-AF7B-2BB1-50AC07288F56}"/>
              </a:ext>
            </a:extLst>
          </p:cNvPr>
          <p:cNvCxnSpPr/>
          <p:nvPr/>
        </p:nvCxnSpPr>
        <p:spPr>
          <a:xfrm flipH="1" flipV="1">
            <a:off x="6114992" y="1799211"/>
            <a:ext cx="77446" cy="2929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6" name="Metin kutusu 25">
            <a:extLst>
              <a:ext uri="{FF2B5EF4-FFF2-40B4-BE49-F238E27FC236}">
                <a16:creationId xmlns:a16="http://schemas.microsoft.com/office/drawing/2014/main" id="{3F7B0B2B-FD63-3F45-FC43-80DCF44503DD}"/>
              </a:ext>
            </a:extLst>
          </p:cNvPr>
          <p:cNvSpPr txBox="1"/>
          <p:nvPr/>
        </p:nvSpPr>
        <p:spPr>
          <a:xfrm>
            <a:off x="5810132" y="1323087"/>
            <a:ext cx="609719" cy="523220"/>
          </a:xfrm>
          <a:prstGeom prst="rect">
            <a:avLst/>
          </a:prstGeom>
          <a:noFill/>
        </p:spPr>
        <p:txBody>
          <a:bodyPr wrap="none" rtlCol="0">
            <a:spAutoFit/>
          </a:bodyPr>
          <a:lstStyle/>
          <a:p>
            <a:r>
              <a:rPr lang="tr-TR" sz="1400" dirty="0">
                <a:solidFill>
                  <a:schemeClr val="accent2"/>
                </a:solidFill>
                <a:latin typeface="Calibri" panose="020F0502020204030204" pitchFamily="34" charset="0"/>
                <a:ea typeface="Calibri" panose="020F0502020204030204" pitchFamily="34" charset="0"/>
                <a:cs typeface="Calibri" panose="020F0502020204030204" pitchFamily="34" charset="0"/>
              </a:rPr>
              <a:t>Çıktı</a:t>
            </a:r>
          </a:p>
          <a:p>
            <a:r>
              <a:rPr lang="tr-TR" sz="1400" dirty="0">
                <a:solidFill>
                  <a:schemeClr val="accent2"/>
                </a:solidFill>
                <a:latin typeface="Calibri" panose="020F0502020204030204" pitchFamily="34" charset="0"/>
                <a:ea typeface="Calibri" panose="020F0502020204030204" pitchFamily="34" charset="0"/>
                <a:cs typeface="Calibri" panose="020F0502020204030204" pitchFamily="34" charset="0"/>
              </a:rPr>
              <a:t>Kapısı</a:t>
            </a:r>
          </a:p>
        </p:txBody>
      </p:sp>
      <p:sp>
        <p:nvSpPr>
          <p:cNvPr id="27" name="Metin kutusu 26">
            <a:extLst>
              <a:ext uri="{FF2B5EF4-FFF2-40B4-BE49-F238E27FC236}">
                <a16:creationId xmlns:a16="http://schemas.microsoft.com/office/drawing/2014/main" id="{9E6190C4-7347-174F-D936-5B5321A82D95}"/>
              </a:ext>
            </a:extLst>
          </p:cNvPr>
          <p:cNvSpPr txBox="1"/>
          <p:nvPr/>
        </p:nvSpPr>
        <p:spPr>
          <a:xfrm>
            <a:off x="3158196" y="4572700"/>
            <a:ext cx="943913" cy="523220"/>
          </a:xfrm>
          <a:prstGeom prst="rect">
            <a:avLst/>
          </a:prstGeom>
          <a:noFill/>
        </p:spPr>
        <p:txBody>
          <a:bodyPr wrap="none" rtlCol="0">
            <a:spAutoFit/>
          </a:bodyPr>
          <a:lstStyle/>
          <a:p>
            <a:r>
              <a:rPr lang="tr-TR" sz="1400" dirty="0" err="1">
                <a:latin typeface="Calibri" panose="020F0502020204030204" pitchFamily="34" charset="0"/>
                <a:ea typeface="Calibri" panose="020F0502020204030204" pitchFamily="34" charset="0"/>
                <a:cs typeface="Calibri" panose="020F0502020204030204" pitchFamily="34" charset="0"/>
              </a:rPr>
              <a:t>input</a:t>
            </a:r>
            <a:r>
              <a:rPr lang="tr-TR" sz="1400" dirty="0">
                <a:latin typeface="Calibri" panose="020F0502020204030204" pitchFamily="34" charset="0"/>
                <a:ea typeface="Calibri" panose="020F0502020204030204" pitchFamily="34" charset="0"/>
                <a:cs typeface="Calibri" panose="020F0502020204030204" pitchFamily="34" charset="0"/>
              </a:rPr>
              <a:t> </a:t>
            </a:r>
          </a:p>
          <a:p>
            <a:r>
              <a:rPr lang="tr-TR" sz="1400" dirty="0">
                <a:latin typeface="Calibri" panose="020F0502020204030204" pitchFamily="34" charset="0"/>
                <a:ea typeface="Calibri" panose="020F0502020204030204" pitchFamily="34" charset="0"/>
                <a:cs typeface="Calibri" panose="020F0502020204030204" pitchFamily="34" charset="0"/>
              </a:rPr>
              <a:t>(yeni bilgi)</a:t>
            </a:r>
          </a:p>
        </p:txBody>
      </p:sp>
      <p:sp>
        <p:nvSpPr>
          <p:cNvPr id="28" name="Metin kutusu 27">
            <a:extLst>
              <a:ext uri="{FF2B5EF4-FFF2-40B4-BE49-F238E27FC236}">
                <a16:creationId xmlns:a16="http://schemas.microsoft.com/office/drawing/2014/main" id="{50181BA5-57F3-9557-9FA1-DF65B8B5A79C}"/>
              </a:ext>
            </a:extLst>
          </p:cNvPr>
          <p:cNvSpPr txBox="1"/>
          <p:nvPr/>
        </p:nvSpPr>
        <p:spPr>
          <a:xfrm>
            <a:off x="6894124" y="1229825"/>
            <a:ext cx="485133" cy="307777"/>
          </a:xfrm>
          <a:prstGeom prst="rect">
            <a:avLst/>
          </a:prstGeom>
          <a:noFill/>
        </p:spPr>
        <p:txBody>
          <a:bodyPr wrap="non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çıktı</a:t>
            </a:r>
          </a:p>
        </p:txBody>
      </p:sp>
      <p:sp>
        <p:nvSpPr>
          <p:cNvPr id="29" name="Oval 28">
            <a:extLst>
              <a:ext uri="{FF2B5EF4-FFF2-40B4-BE49-F238E27FC236}">
                <a16:creationId xmlns:a16="http://schemas.microsoft.com/office/drawing/2014/main" id="{167ED409-B909-CBCC-F50C-825FF5ADF1B8}"/>
              </a:ext>
            </a:extLst>
          </p:cNvPr>
          <p:cNvSpPr/>
          <p:nvPr/>
        </p:nvSpPr>
        <p:spPr>
          <a:xfrm>
            <a:off x="6628744" y="1433294"/>
            <a:ext cx="400165" cy="365918"/>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tr-TR"/>
          </a:p>
        </p:txBody>
      </p:sp>
      <p:sp>
        <p:nvSpPr>
          <p:cNvPr id="30" name="Oval 29">
            <a:extLst>
              <a:ext uri="{FF2B5EF4-FFF2-40B4-BE49-F238E27FC236}">
                <a16:creationId xmlns:a16="http://schemas.microsoft.com/office/drawing/2014/main" id="{6658A7EE-4AD7-03F2-1160-D18920B29E5A}"/>
              </a:ext>
            </a:extLst>
          </p:cNvPr>
          <p:cNvSpPr/>
          <p:nvPr/>
        </p:nvSpPr>
        <p:spPr>
          <a:xfrm>
            <a:off x="3475261" y="4349002"/>
            <a:ext cx="371919" cy="326840"/>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tr-TR"/>
          </a:p>
        </p:txBody>
      </p:sp>
      <p:sp>
        <p:nvSpPr>
          <p:cNvPr id="34" name="Metin kutusu 33">
            <a:extLst>
              <a:ext uri="{FF2B5EF4-FFF2-40B4-BE49-F238E27FC236}">
                <a16:creationId xmlns:a16="http://schemas.microsoft.com/office/drawing/2014/main" id="{C02B1FA5-3855-D430-0E28-A198BD43DC3C}"/>
              </a:ext>
            </a:extLst>
          </p:cNvPr>
          <p:cNvSpPr txBox="1"/>
          <p:nvPr/>
        </p:nvSpPr>
        <p:spPr>
          <a:xfrm>
            <a:off x="8623299" y="89198"/>
            <a:ext cx="3376781" cy="954107"/>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2) Girdi Kapısı (</a:t>
            </a:r>
            <a:r>
              <a:rPr lang="tr-TR" sz="1400" b="1" dirty="0" err="1">
                <a:latin typeface="Calibri" panose="020F0502020204030204" pitchFamily="34" charset="0"/>
                <a:ea typeface="Calibri" panose="020F0502020204030204" pitchFamily="34" charset="0"/>
                <a:cs typeface="Calibri" panose="020F0502020204030204" pitchFamily="34" charset="0"/>
              </a:rPr>
              <a:t>Input</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Gate</a:t>
            </a:r>
            <a:r>
              <a:rPr lang="tr-TR" sz="1400" b="1" dirty="0">
                <a:latin typeface="Calibri" panose="020F0502020204030204" pitchFamily="34" charset="0"/>
                <a:ea typeface="Calibri" panose="020F0502020204030204" pitchFamily="34" charset="0"/>
                <a:cs typeface="Calibri" panose="020F0502020204030204" pitchFamily="34" charset="0"/>
              </a:rPr>
              <a:t>)</a:t>
            </a:r>
          </a:p>
          <a:p>
            <a:r>
              <a:rPr lang="tr-TR" sz="1400" dirty="0">
                <a:latin typeface="Calibri" panose="020F0502020204030204" pitchFamily="34" charset="0"/>
                <a:ea typeface="Calibri" panose="020F0502020204030204" pitchFamily="34" charset="0"/>
                <a:cs typeface="Calibri" panose="020F0502020204030204" pitchFamily="34" charset="0"/>
              </a:rPr>
              <a:t>Girdi kapısı, hücre durumuna hangi yeni bilginin ekleneceğine karar verir.</a:t>
            </a:r>
          </a:p>
          <a:p>
            <a:r>
              <a:rPr lang="tr-TR" sz="1400" dirty="0">
                <a:latin typeface="Calibri" panose="020F0502020204030204" pitchFamily="34" charset="0"/>
                <a:ea typeface="Calibri" panose="020F0502020204030204" pitchFamily="34" charset="0"/>
                <a:cs typeface="Calibri" panose="020F0502020204030204" pitchFamily="34" charset="0"/>
              </a:rPr>
              <a:t>LSTM bu aşamada iki adımda çalışır:</a:t>
            </a:r>
          </a:p>
        </p:txBody>
      </p:sp>
      <mc:AlternateContent xmlns:mc="http://schemas.openxmlformats.org/markup-compatibility/2006" xmlns:p14="http://schemas.microsoft.com/office/powerpoint/2010/main">
        <mc:Choice Requires="p14">
          <p:contentPart p14:bwMode="auto" r:id="rId3">
            <p14:nvContentPartPr>
              <p14:cNvPr id="37" name="Mürekkep 36">
                <a:extLst>
                  <a:ext uri="{FF2B5EF4-FFF2-40B4-BE49-F238E27FC236}">
                    <a16:creationId xmlns:a16="http://schemas.microsoft.com/office/drawing/2014/main" id="{9796BECE-E367-E684-BE4F-D50377E96812}"/>
                  </a:ext>
                </a:extLst>
              </p14:cNvPr>
              <p14:cNvContentPartPr/>
              <p14:nvPr/>
            </p14:nvContentPartPr>
            <p14:xfrm>
              <a:off x="4475280" y="4941480"/>
              <a:ext cx="5766120" cy="154440"/>
            </p14:xfrm>
          </p:contentPart>
        </mc:Choice>
        <mc:Fallback xmlns="">
          <p:pic>
            <p:nvPicPr>
              <p:cNvPr id="37" name="Mürekkep 36">
                <a:extLst>
                  <a:ext uri="{FF2B5EF4-FFF2-40B4-BE49-F238E27FC236}">
                    <a16:creationId xmlns:a16="http://schemas.microsoft.com/office/drawing/2014/main" id="{9796BECE-E367-E684-BE4F-D50377E96812}"/>
                  </a:ext>
                </a:extLst>
              </p:cNvPr>
              <p:cNvPicPr/>
              <p:nvPr/>
            </p:nvPicPr>
            <p:blipFill>
              <a:blip r:embed="rId4"/>
              <a:stretch>
                <a:fillRect/>
              </a:stretch>
            </p:blipFill>
            <p:spPr>
              <a:xfrm>
                <a:off x="4412280" y="4878480"/>
                <a:ext cx="5891760" cy="280080"/>
              </a:xfrm>
              <a:prstGeom prst="rect">
                <a:avLst/>
              </a:prstGeom>
            </p:spPr>
          </p:pic>
        </mc:Fallback>
      </mc:AlternateContent>
      <p:sp>
        <p:nvSpPr>
          <p:cNvPr id="38" name="Metin kutusu 37">
            <a:extLst>
              <a:ext uri="{FF2B5EF4-FFF2-40B4-BE49-F238E27FC236}">
                <a16:creationId xmlns:a16="http://schemas.microsoft.com/office/drawing/2014/main" id="{312F5D05-ABB1-783F-5FFD-AEA40245E3BA}"/>
              </a:ext>
            </a:extLst>
          </p:cNvPr>
          <p:cNvSpPr txBox="1"/>
          <p:nvPr/>
        </p:nvSpPr>
        <p:spPr>
          <a:xfrm>
            <a:off x="9252" y="1229825"/>
            <a:ext cx="3115661" cy="2893100"/>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(a) Ne kadar yeni bilgi eklenecek? → i(t)</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Şu anki girdi </a:t>
            </a:r>
            <a:r>
              <a:rPr lang="tr-TR" sz="1400" b="1" dirty="0">
                <a:latin typeface="Calibri" panose="020F0502020204030204" pitchFamily="34" charset="0"/>
                <a:ea typeface="Calibri" panose="020F0502020204030204" pitchFamily="34" charset="0"/>
                <a:cs typeface="Calibri" panose="020F0502020204030204" pitchFamily="34" charset="0"/>
              </a:rPr>
              <a:t>x(t)</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Bir önceki gizli durum </a:t>
            </a:r>
            <a:r>
              <a:rPr lang="tr-TR" sz="1400" b="1" dirty="0">
                <a:latin typeface="Calibri" panose="020F0502020204030204" pitchFamily="34" charset="0"/>
                <a:ea typeface="Calibri" panose="020F0502020204030204" pitchFamily="34" charset="0"/>
                <a:cs typeface="Calibri" panose="020F0502020204030204" pitchFamily="34" charset="0"/>
              </a:rPr>
              <a:t>h(t−1)</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Ağırlıklarla çarpılır ve </a:t>
            </a:r>
            <a:r>
              <a:rPr lang="tr-TR" sz="1400" b="1" dirty="0">
                <a:latin typeface="Calibri" panose="020F0502020204030204" pitchFamily="34" charset="0"/>
                <a:ea typeface="Calibri" panose="020F0502020204030204" pitchFamily="34" charset="0"/>
                <a:cs typeface="Calibri" panose="020F0502020204030204" pitchFamily="34" charset="0"/>
              </a:rPr>
              <a:t>sigmoid</a:t>
            </a:r>
            <a:r>
              <a:rPr lang="tr-TR" sz="1400" dirty="0">
                <a:latin typeface="Calibri" panose="020F0502020204030204" pitchFamily="34" charset="0"/>
                <a:ea typeface="Calibri" panose="020F0502020204030204" pitchFamily="34" charset="0"/>
                <a:cs typeface="Calibri" panose="020F0502020204030204" pitchFamily="34" charset="0"/>
              </a:rPr>
              <a:t> fonksiyonundan geçirilir.</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Bu işlem sonunda:</a:t>
            </a:r>
          </a:p>
          <a:p>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b="1" dirty="0">
                <a:latin typeface="Calibri" panose="020F0502020204030204" pitchFamily="34" charset="0"/>
                <a:ea typeface="Calibri" panose="020F0502020204030204" pitchFamily="34" charset="0"/>
                <a:cs typeface="Calibri" panose="020F0502020204030204" pitchFamily="34" charset="0"/>
              </a:rPr>
              <a:t>i(t)</a:t>
            </a:r>
            <a:r>
              <a:rPr lang="tr-TR" sz="1400" dirty="0">
                <a:latin typeface="Calibri" panose="020F0502020204030204" pitchFamily="34" charset="0"/>
                <a:ea typeface="Calibri" panose="020F0502020204030204" pitchFamily="34" charset="0"/>
                <a:cs typeface="Calibri" panose="020F0502020204030204" pitchFamily="34" charset="0"/>
              </a:rPr>
              <a:t> = yeni bilginin hücre durumuna ne kadar yazılacağını belirleyen kapı değeri.</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Sigmoid olduğu için yine </a:t>
            </a:r>
            <a:r>
              <a:rPr lang="tr-TR" sz="1400" b="1" dirty="0">
                <a:latin typeface="Calibri" panose="020F0502020204030204" pitchFamily="34" charset="0"/>
                <a:ea typeface="Calibri" panose="020F0502020204030204" pitchFamily="34" charset="0"/>
                <a:cs typeface="Calibri" panose="020F0502020204030204" pitchFamily="34" charset="0"/>
              </a:rPr>
              <a:t>0–1 arası</a:t>
            </a:r>
            <a:r>
              <a:rPr lang="tr-TR" sz="1400" dirty="0">
                <a:latin typeface="Calibri" panose="020F0502020204030204" pitchFamily="34" charset="0"/>
                <a:ea typeface="Calibri" panose="020F0502020204030204" pitchFamily="34" charset="0"/>
                <a:cs typeface="Calibri" panose="020F0502020204030204" pitchFamily="34" charset="0"/>
              </a:rPr>
              <a:t> değer alır:</a:t>
            </a:r>
          </a:p>
          <a:p>
            <a:r>
              <a:rPr lang="tr-TR" sz="1400" dirty="0">
                <a:latin typeface="Calibri" panose="020F0502020204030204" pitchFamily="34" charset="0"/>
                <a:ea typeface="Calibri" panose="020F0502020204030204" pitchFamily="34" charset="0"/>
                <a:cs typeface="Calibri" panose="020F0502020204030204" pitchFamily="34" charset="0"/>
              </a:rPr>
              <a:t>0 → yeni bilgi ekleme</a:t>
            </a:r>
          </a:p>
          <a:p>
            <a:r>
              <a:rPr lang="tr-TR" sz="1400" dirty="0">
                <a:latin typeface="Calibri" panose="020F0502020204030204" pitchFamily="34" charset="0"/>
                <a:ea typeface="Calibri" panose="020F0502020204030204" pitchFamily="34" charset="0"/>
                <a:cs typeface="Calibri" panose="020F0502020204030204" pitchFamily="34" charset="0"/>
              </a:rPr>
              <a:t>1 → yeni bilgiyi tamamen ekle</a:t>
            </a:r>
          </a:p>
        </p:txBody>
      </p:sp>
      <p:sp>
        <p:nvSpPr>
          <p:cNvPr id="39" name="Metin kutusu 38">
            <a:extLst>
              <a:ext uri="{FF2B5EF4-FFF2-40B4-BE49-F238E27FC236}">
                <a16:creationId xmlns:a16="http://schemas.microsoft.com/office/drawing/2014/main" id="{DB133021-2354-01B8-53E1-9168EE32E1B7}"/>
              </a:ext>
            </a:extLst>
          </p:cNvPr>
          <p:cNvSpPr txBox="1"/>
          <p:nvPr/>
        </p:nvSpPr>
        <p:spPr>
          <a:xfrm>
            <a:off x="4758" y="5090671"/>
            <a:ext cx="3625395" cy="1600438"/>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(b) Eklenecek bilginin içeriği ne? → C̃(t)</a:t>
            </a:r>
          </a:p>
          <a:p>
            <a:r>
              <a:rPr lang="tr-TR" sz="1400" dirty="0">
                <a:latin typeface="Calibri" panose="020F0502020204030204" pitchFamily="34" charset="0"/>
                <a:ea typeface="Calibri" panose="020F0502020204030204" pitchFamily="34" charset="0"/>
                <a:cs typeface="Calibri" panose="020F0502020204030204" pitchFamily="34" charset="0"/>
              </a:rPr>
              <a:t>Aynı girdiler (</a:t>
            </a:r>
            <a:r>
              <a:rPr lang="tr-TR" sz="1400" b="1" dirty="0">
                <a:latin typeface="Calibri" panose="020F0502020204030204" pitchFamily="34" charset="0"/>
                <a:ea typeface="Calibri" panose="020F0502020204030204" pitchFamily="34" charset="0"/>
                <a:cs typeface="Calibri" panose="020F0502020204030204" pitchFamily="34" charset="0"/>
              </a:rPr>
              <a:t>x(t)</a:t>
            </a:r>
            <a:r>
              <a:rPr lang="tr-TR" sz="1400" dirty="0">
                <a:latin typeface="Calibri" panose="020F0502020204030204" pitchFamily="34" charset="0"/>
                <a:ea typeface="Calibri" panose="020F0502020204030204" pitchFamily="34" charset="0"/>
                <a:cs typeface="Calibri" panose="020F0502020204030204" pitchFamily="34" charset="0"/>
              </a:rPr>
              <a:t> ve </a:t>
            </a:r>
            <a:r>
              <a:rPr lang="tr-TR" sz="1400" b="1" dirty="0">
                <a:latin typeface="Calibri" panose="020F0502020204030204" pitchFamily="34" charset="0"/>
                <a:ea typeface="Calibri" panose="020F0502020204030204" pitchFamily="34" charset="0"/>
                <a:cs typeface="Calibri" panose="020F0502020204030204" pitchFamily="34" charset="0"/>
              </a:rPr>
              <a:t>h(t−1)</a:t>
            </a:r>
            <a:r>
              <a:rPr lang="tr-TR" sz="1400" dirty="0">
                <a:latin typeface="Calibri" panose="020F0502020204030204" pitchFamily="34" charset="0"/>
                <a:ea typeface="Calibri" panose="020F0502020204030204" pitchFamily="34" charset="0"/>
                <a:cs typeface="Calibri" panose="020F0502020204030204" pitchFamily="34" charset="0"/>
              </a:rPr>
              <a:t>) bu kez </a:t>
            </a:r>
            <a:r>
              <a:rPr lang="tr-TR" sz="1400" b="1" dirty="0" err="1">
                <a:latin typeface="Calibri" panose="020F0502020204030204" pitchFamily="34" charset="0"/>
                <a:ea typeface="Calibri" panose="020F0502020204030204" pitchFamily="34" charset="0"/>
                <a:cs typeface="Calibri" panose="020F0502020204030204" pitchFamily="34" charset="0"/>
              </a:rPr>
              <a:t>tanh</a:t>
            </a:r>
            <a:r>
              <a:rPr lang="tr-TR" sz="1400" dirty="0">
                <a:latin typeface="Calibri" panose="020F0502020204030204" pitchFamily="34" charset="0"/>
                <a:ea typeface="Calibri" panose="020F0502020204030204" pitchFamily="34" charset="0"/>
                <a:cs typeface="Calibri" panose="020F0502020204030204" pitchFamily="34" charset="0"/>
              </a:rPr>
              <a:t> fonksiyonundan geçirilir.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b="1" dirty="0">
                <a:latin typeface="Calibri" panose="020F0502020204030204" pitchFamily="34" charset="0"/>
                <a:ea typeface="Calibri" panose="020F0502020204030204" pitchFamily="34" charset="0"/>
                <a:cs typeface="Calibri" panose="020F0502020204030204" pitchFamily="34" charset="0"/>
              </a:rPr>
              <a:t>C̃(t)</a:t>
            </a:r>
            <a:r>
              <a:rPr lang="tr-TR" sz="1400" dirty="0">
                <a:latin typeface="Calibri" panose="020F0502020204030204" pitchFamily="34" charset="0"/>
                <a:ea typeface="Calibri" panose="020F0502020204030204" pitchFamily="34" charset="0"/>
                <a:cs typeface="Calibri" panose="020F0502020204030204" pitchFamily="34" charset="0"/>
              </a:rPr>
              <a:t> = “bilgi </a:t>
            </a:r>
            <a:r>
              <a:rPr lang="tr-TR" sz="1400" dirty="0" err="1">
                <a:latin typeface="Calibri" panose="020F0502020204030204" pitchFamily="34" charset="0"/>
                <a:ea typeface="Calibri" panose="020F0502020204030204" pitchFamily="34" charset="0"/>
                <a:cs typeface="Calibri" panose="020F0502020204030204" pitchFamily="34" charset="0"/>
              </a:rPr>
              <a:t>adayı”dır</a:t>
            </a:r>
            <a:r>
              <a:rPr lang="tr-TR" sz="1400" dirty="0">
                <a:latin typeface="Calibri" panose="020F0502020204030204" pitchFamily="34" charset="0"/>
                <a:ea typeface="Calibri" panose="020F0502020204030204" pitchFamily="34" charset="0"/>
                <a:cs typeface="Calibri" panose="020F0502020204030204" pitchFamily="34" charset="0"/>
              </a:rPr>
              <a:t>.</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Yani hücreye </a:t>
            </a:r>
            <a:r>
              <a:rPr lang="tr-TR" sz="1400" i="1" dirty="0">
                <a:latin typeface="Calibri" panose="020F0502020204030204" pitchFamily="34" charset="0"/>
                <a:ea typeface="Calibri" panose="020F0502020204030204" pitchFamily="34" charset="0"/>
                <a:cs typeface="Calibri" panose="020F0502020204030204" pitchFamily="34" charset="0"/>
              </a:rPr>
              <a:t>içerik olarak</a:t>
            </a:r>
            <a:r>
              <a:rPr lang="tr-TR" sz="1400" dirty="0">
                <a:latin typeface="Calibri" panose="020F0502020204030204" pitchFamily="34" charset="0"/>
                <a:ea typeface="Calibri" panose="020F0502020204030204" pitchFamily="34" charset="0"/>
                <a:cs typeface="Calibri" panose="020F0502020204030204" pitchFamily="34" charset="0"/>
              </a:rPr>
              <a:t> neyin eklenmek istediğini temsil eder.</a:t>
            </a:r>
          </a:p>
        </p:txBody>
      </p:sp>
      <p:sp>
        <p:nvSpPr>
          <p:cNvPr id="40" name="Metin kutusu 39">
            <a:extLst>
              <a:ext uri="{FF2B5EF4-FFF2-40B4-BE49-F238E27FC236}">
                <a16:creationId xmlns:a16="http://schemas.microsoft.com/office/drawing/2014/main" id="{9F42D8C9-1E22-4E1B-92E3-4F6B398A6653}"/>
              </a:ext>
            </a:extLst>
          </p:cNvPr>
          <p:cNvSpPr txBox="1"/>
          <p:nvPr/>
        </p:nvSpPr>
        <p:spPr>
          <a:xfrm>
            <a:off x="5423076" y="4826675"/>
            <a:ext cx="6768924" cy="2031325"/>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Hücre Durumunun Güncellenmesi: C(t)</a:t>
            </a:r>
          </a:p>
          <a:p>
            <a:r>
              <a:rPr lang="tr-TR" sz="1400" dirty="0">
                <a:latin typeface="Calibri" panose="020F0502020204030204" pitchFamily="34" charset="0"/>
                <a:ea typeface="Calibri" panose="020F0502020204030204" pitchFamily="34" charset="0"/>
                <a:cs typeface="Calibri" panose="020F0502020204030204" pitchFamily="34" charset="0"/>
              </a:rPr>
              <a:t>Artık:</a:t>
            </a: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f(t)</a:t>
            </a:r>
            <a:r>
              <a:rPr lang="tr-TR" sz="1400" dirty="0">
                <a:latin typeface="Calibri" panose="020F0502020204030204" pitchFamily="34" charset="0"/>
                <a:ea typeface="Calibri" panose="020F0502020204030204" pitchFamily="34" charset="0"/>
                <a:cs typeface="Calibri" panose="020F0502020204030204" pitchFamily="34" charset="0"/>
              </a:rPr>
              <a:t> (unutma kapısı) → geçmiş bilginin ne kadar kalacağını,</a:t>
            </a: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i(t)</a:t>
            </a:r>
            <a:r>
              <a:rPr lang="tr-TR" sz="1400" dirty="0">
                <a:latin typeface="Calibri" panose="020F0502020204030204" pitchFamily="34" charset="0"/>
                <a:ea typeface="Calibri" panose="020F0502020204030204" pitchFamily="34" charset="0"/>
                <a:cs typeface="Calibri" panose="020F0502020204030204" pitchFamily="34" charset="0"/>
              </a:rPr>
              <a:t> (girdi kapısı) → yeni bilginin ne kadar ekleneceğini,</a:t>
            </a: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C̃(t)</a:t>
            </a:r>
            <a:r>
              <a:rPr lang="tr-TR" sz="1400" dirty="0">
                <a:latin typeface="Calibri" panose="020F0502020204030204" pitchFamily="34" charset="0"/>
                <a:ea typeface="Calibri" panose="020F0502020204030204" pitchFamily="34" charset="0"/>
                <a:cs typeface="Calibri" panose="020F0502020204030204" pitchFamily="34" charset="0"/>
              </a:rPr>
              <a:t> → eklenecek bilginin içeriğini belirler.</a:t>
            </a:r>
          </a:p>
          <a:p>
            <a:r>
              <a:rPr lang="tr-TR" sz="1400" dirty="0">
                <a:latin typeface="Calibri" panose="020F0502020204030204" pitchFamily="34" charset="0"/>
                <a:ea typeface="Calibri" panose="020F0502020204030204" pitchFamily="34" charset="0"/>
                <a:cs typeface="Calibri" panose="020F0502020204030204" pitchFamily="34" charset="0"/>
              </a:rPr>
              <a:t>Hücre durumu güncellenir:</a:t>
            </a:r>
          </a:p>
          <a:p>
            <a:r>
              <a:rPr lang="tr-TR" sz="1400" b="1" dirty="0">
                <a:latin typeface="Calibri" panose="020F0502020204030204" pitchFamily="34" charset="0"/>
                <a:ea typeface="Calibri" panose="020F0502020204030204" pitchFamily="34" charset="0"/>
                <a:cs typeface="Calibri" panose="020F0502020204030204" pitchFamily="34" charset="0"/>
              </a:rPr>
              <a:t>C(t) = f(t) ⊙ C(t−1) + i(t) ⊙ C̃(t)</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 → eleman bazlı çarpma)</a:t>
            </a:r>
          </a:p>
          <a:p>
            <a:r>
              <a:rPr lang="tr-TR" sz="1400" dirty="0">
                <a:latin typeface="Calibri" panose="020F0502020204030204" pitchFamily="34" charset="0"/>
                <a:ea typeface="Calibri" panose="020F0502020204030204" pitchFamily="34" charset="0"/>
                <a:cs typeface="Calibri" panose="020F0502020204030204" pitchFamily="34" charset="0"/>
              </a:rPr>
              <a:t>Bu aşama, geçmiş bilginin tutulup yeni bilginin eklenerek </a:t>
            </a:r>
            <a:r>
              <a:rPr lang="tr-TR" sz="1400" b="1" dirty="0">
                <a:latin typeface="Calibri" panose="020F0502020204030204" pitchFamily="34" charset="0"/>
                <a:ea typeface="Calibri" panose="020F0502020204030204" pitchFamily="34" charset="0"/>
                <a:cs typeface="Calibri" panose="020F0502020204030204" pitchFamily="34" charset="0"/>
              </a:rPr>
              <a:t>C(t−1)’in C(t)’e dönüştüğü</a:t>
            </a:r>
            <a:r>
              <a:rPr lang="tr-TR" sz="1400" dirty="0">
                <a:latin typeface="Calibri" panose="020F0502020204030204" pitchFamily="34" charset="0"/>
                <a:ea typeface="Calibri" panose="020F0502020204030204" pitchFamily="34" charset="0"/>
                <a:cs typeface="Calibri" panose="020F0502020204030204" pitchFamily="34" charset="0"/>
              </a:rPr>
              <a:t> yerdir.</a:t>
            </a:r>
          </a:p>
        </p:txBody>
      </p:sp>
    </p:spTree>
    <p:extLst>
      <p:ext uri="{BB962C8B-B14F-4D97-AF65-F5344CB8AC3E}">
        <p14:creationId xmlns:p14="http://schemas.microsoft.com/office/powerpoint/2010/main" val="2937804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Resim 38" descr="metin, diyagram, ekran görüntüsü, yazı tipi içeren bir resim&#10;&#10;Yapay zeka tarafından oluşturulmuş içerik yanlış olabilir.">
            <a:extLst>
              <a:ext uri="{FF2B5EF4-FFF2-40B4-BE49-F238E27FC236}">
                <a16:creationId xmlns:a16="http://schemas.microsoft.com/office/drawing/2014/main" id="{08A4EB2F-2317-F8BD-49A1-08FAF8CC2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0"/>
            <a:ext cx="12194713" cy="5381857"/>
          </a:xfrm>
          <a:prstGeom prst="rect">
            <a:avLst/>
          </a:prstGeom>
        </p:spPr>
      </p:pic>
      <p:sp>
        <p:nvSpPr>
          <p:cNvPr id="40" name="Dikdörtgen 39">
            <a:extLst>
              <a:ext uri="{FF2B5EF4-FFF2-40B4-BE49-F238E27FC236}">
                <a16:creationId xmlns:a16="http://schemas.microsoft.com/office/drawing/2014/main" id="{512C7B20-E222-06DB-9AD2-D961CDE9ECB2}"/>
              </a:ext>
            </a:extLst>
          </p:cNvPr>
          <p:cNvSpPr/>
          <p:nvPr/>
        </p:nvSpPr>
        <p:spPr>
          <a:xfrm>
            <a:off x="3630153" y="2092201"/>
            <a:ext cx="664563" cy="196381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tr-TR"/>
          </a:p>
        </p:txBody>
      </p:sp>
      <p:sp>
        <p:nvSpPr>
          <p:cNvPr id="41" name="Dikdörtgen 40">
            <a:extLst>
              <a:ext uri="{FF2B5EF4-FFF2-40B4-BE49-F238E27FC236}">
                <a16:creationId xmlns:a16="http://schemas.microsoft.com/office/drawing/2014/main" id="{939A516F-8300-60F6-302B-56D7049A0D5C}"/>
              </a:ext>
            </a:extLst>
          </p:cNvPr>
          <p:cNvSpPr/>
          <p:nvPr/>
        </p:nvSpPr>
        <p:spPr>
          <a:xfrm>
            <a:off x="4373033" y="2092201"/>
            <a:ext cx="1165701" cy="196381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tr-TR"/>
          </a:p>
        </p:txBody>
      </p:sp>
      <p:sp>
        <p:nvSpPr>
          <p:cNvPr id="42" name="Dikdörtgen 41">
            <a:extLst>
              <a:ext uri="{FF2B5EF4-FFF2-40B4-BE49-F238E27FC236}">
                <a16:creationId xmlns:a16="http://schemas.microsoft.com/office/drawing/2014/main" id="{3573693B-8F4E-F7EC-BCA1-EB4489EAF6B4}"/>
              </a:ext>
            </a:extLst>
          </p:cNvPr>
          <p:cNvSpPr/>
          <p:nvPr/>
        </p:nvSpPr>
        <p:spPr>
          <a:xfrm>
            <a:off x="5599079" y="2092201"/>
            <a:ext cx="1218845" cy="196381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tr-TR"/>
          </a:p>
        </p:txBody>
      </p:sp>
      <p:sp>
        <p:nvSpPr>
          <p:cNvPr id="43" name="Metin kutusu 42">
            <a:extLst>
              <a:ext uri="{FF2B5EF4-FFF2-40B4-BE49-F238E27FC236}">
                <a16:creationId xmlns:a16="http://schemas.microsoft.com/office/drawing/2014/main" id="{BDDE3061-E8E5-B5CF-EA3B-26795B5BF3FD}"/>
              </a:ext>
            </a:extLst>
          </p:cNvPr>
          <p:cNvSpPr txBox="1"/>
          <p:nvPr/>
        </p:nvSpPr>
        <p:spPr>
          <a:xfrm>
            <a:off x="3475261" y="1275992"/>
            <a:ext cx="819455" cy="523220"/>
          </a:xfrm>
          <a:prstGeom prst="rect">
            <a:avLst/>
          </a:prstGeom>
          <a:noFill/>
        </p:spPr>
        <p:txBody>
          <a:bodyPr wrap="none" rtlCol="0">
            <a:spAutoFit/>
          </a:bodyPr>
          <a:lstStyle/>
          <a:p>
            <a:r>
              <a:rPr lang="tr-TR" sz="1400" dirty="0">
                <a:solidFill>
                  <a:schemeClr val="accent3"/>
                </a:solidFill>
                <a:latin typeface="Calibri" panose="020F0502020204030204" pitchFamily="34" charset="0"/>
                <a:ea typeface="Calibri" panose="020F0502020204030204" pitchFamily="34" charset="0"/>
                <a:cs typeface="Calibri" panose="020F0502020204030204" pitchFamily="34" charset="0"/>
              </a:rPr>
              <a:t>Unutma </a:t>
            </a:r>
          </a:p>
          <a:p>
            <a:r>
              <a:rPr lang="tr-TR" sz="1400" dirty="0">
                <a:solidFill>
                  <a:schemeClr val="accent3"/>
                </a:solidFill>
                <a:latin typeface="Calibri" panose="020F0502020204030204" pitchFamily="34" charset="0"/>
                <a:ea typeface="Calibri" panose="020F0502020204030204" pitchFamily="34" charset="0"/>
                <a:cs typeface="Calibri" panose="020F0502020204030204" pitchFamily="34" charset="0"/>
              </a:rPr>
              <a:t>Kapısı</a:t>
            </a:r>
          </a:p>
        </p:txBody>
      </p:sp>
      <p:cxnSp>
        <p:nvCxnSpPr>
          <p:cNvPr id="44" name="Düz Ok Bağlayıcısı 43">
            <a:extLst>
              <a:ext uri="{FF2B5EF4-FFF2-40B4-BE49-F238E27FC236}">
                <a16:creationId xmlns:a16="http://schemas.microsoft.com/office/drawing/2014/main" id="{89DFDE41-A155-D8B5-E8CE-AE0807C4A047}"/>
              </a:ext>
            </a:extLst>
          </p:cNvPr>
          <p:cNvCxnSpPr>
            <a:stCxn id="40" idx="0"/>
            <a:endCxn id="43" idx="2"/>
          </p:cNvCxnSpPr>
          <p:nvPr/>
        </p:nvCxnSpPr>
        <p:spPr>
          <a:xfrm flipH="1" flipV="1">
            <a:off x="3884989" y="1799212"/>
            <a:ext cx="77446" cy="292989"/>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5" name="Metin kutusu 44">
            <a:extLst>
              <a:ext uri="{FF2B5EF4-FFF2-40B4-BE49-F238E27FC236}">
                <a16:creationId xmlns:a16="http://schemas.microsoft.com/office/drawing/2014/main" id="{395C7F0D-D44C-7FA5-0935-EB6BA06C30CE}"/>
              </a:ext>
            </a:extLst>
          </p:cNvPr>
          <p:cNvSpPr txBox="1"/>
          <p:nvPr/>
        </p:nvSpPr>
        <p:spPr>
          <a:xfrm>
            <a:off x="4591355" y="1302450"/>
            <a:ext cx="609719" cy="523220"/>
          </a:xfrm>
          <a:prstGeom prst="rect">
            <a:avLst/>
          </a:prstGeom>
          <a:noFill/>
        </p:spPr>
        <p:txBody>
          <a:bodyPr wrap="none" rtlCol="0">
            <a:spAutoFit/>
          </a:bodyPr>
          <a:lstStyle/>
          <a:p>
            <a:r>
              <a:rPr lang="tr-TR" sz="1400" dirty="0">
                <a:solidFill>
                  <a:schemeClr val="accent1"/>
                </a:solidFill>
                <a:latin typeface="Calibri" panose="020F0502020204030204" pitchFamily="34" charset="0"/>
                <a:ea typeface="Calibri" panose="020F0502020204030204" pitchFamily="34" charset="0"/>
                <a:cs typeface="Calibri" panose="020F0502020204030204" pitchFamily="34" charset="0"/>
              </a:rPr>
              <a:t>Girdi</a:t>
            </a:r>
          </a:p>
          <a:p>
            <a:r>
              <a:rPr lang="tr-TR" sz="1400" dirty="0">
                <a:solidFill>
                  <a:schemeClr val="accent1"/>
                </a:solidFill>
                <a:latin typeface="Calibri" panose="020F0502020204030204" pitchFamily="34" charset="0"/>
                <a:ea typeface="Calibri" panose="020F0502020204030204" pitchFamily="34" charset="0"/>
                <a:cs typeface="Calibri" panose="020F0502020204030204" pitchFamily="34" charset="0"/>
              </a:rPr>
              <a:t>Kapısı</a:t>
            </a:r>
          </a:p>
        </p:txBody>
      </p:sp>
      <p:cxnSp>
        <p:nvCxnSpPr>
          <p:cNvPr id="46" name="Düz Ok Bağlayıcısı 45">
            <a:extLst>
              <a:ext uri="{FF2B5EF4-FFF2-40B4-BE49-F238E27FC236}">
                <a16:creationId xmlns:a16="http://schemas.microsoft.com/office/drawing/2014/main" id="{5E79C590-E6D6-82B7-B878-0FFA22F708A5}"/>
              </a:ext>
            </a:extLst>
          </p:cNvPr>
          <p:cNvCxnSpPr/>
          <p:nvPr/>
        </p:nvCxnSpPr>
        <p:spPr>
          <a:xfrm flipH="1" flipV="1">
            <a:off x="4876353" y="1799212"/>
            <a:ext cx="77446" cy="292989"/>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Düz Ok Bağlayıcısı 46">
            <a:extLst>
              <a:ext uri="{FF2B5EF4-FFF2-40B4-BE49-F238E27FC236}">
                <a16:creationId xmlns:a16="http://schemas.microsoft.com/office/drawing/2014/main" id="{460C3B0C-F3A7-044C-3047-8F37D74E344E}"/>
              </a:ext>
            </a:extLst>
          </p:cNvPr>
          <p:cNvCxnSpPr/>
          <p:nvPr/>
        </p:nvCxnSpPr>
        <p:spPr>
          <a:xfrm flipH="1" flipV="1">
            <a:off x="6114992" y="1799211"/>
            <a:ext cx="77446" cy="2929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48" name="Metin kutusu 47">
            <a:extLst>
              <a:ext uri="{FF2B5EF4-FFF2-40B4-BE49-F238E27FC236}">
                <a16:creationId xmlns:a16="http://schemas.microsoft.com/office/drawing/2014/main" id="{3E43B3FF-24A4-6F49-6AD1-BDD134F9AF67}"/>
              </a:ext>
            </a:extLst>
          </p:cNvPr>
          <p:cNvSpPr txBox="1"/>
          <p:nvPr/>
        </p:nvSpPr>
        <p:spPr>
          <a:xfrm>
            <a:off x="5810132" y="1323087"/>
            <a:ext cx="609719" cy="523220"/>
          </a:xfrm>
          <a:prstGeom prst="rect">
            <a:avLst/>
          </a:prstGeom>
          <a:noFill/>
        </p:spPr>
        <p:txBody>
          <a:bodyPr wrap="none" rtlCol="0">
            <a:spAutoFit/>
          </a:bodyPr>
          <a:lstStyle/>
          <a:p>
            <a:r>
              <a:rPr lang="tr-TR" sz="1400" dirty="0">
                <a:solidFill>
                  <a:schemeClr val="accent2"/>
                </a:solidFill>
                <a:latin typeface="Calibri" panose="020F0502020204030204" pitchFamily="34" charset="0"/>
                <a:ea typeface="Calibri" panose="020F0502020204030204" pitchFamily="34" charset="0"/>
                <a:cs typeface="Calibri" panose="020F0502020204030204" pitchFamily="34" charset="0"/>
              </a:rPr>
              <a:t>Çıktı</a:t>
            </a:r>
          </a:p>
          <a:p>
            <a:r>
              <a:rPr lang="tr-TR" sz="1400" dirty="0">
                <a:solidFill>
                  <a:schemeClr val="accent2"/>
                </a:solidFill>
                <a:latin typeface="Calibri" panose="020F0502020204030204" pitchFamily="34" charset="0"/>
                <a:ea typeface="Calibri" panose="020F0502020204030204" pitchFamily="34" charset="0"/>
                <a:cs typeface="Calibri" panose="020F0502020204030204" pitchFamily="34" charset="0"/>
              </a:rPr>
              <a:t>Kapısı</a:t>
            </a:r>
          </a:p>
        </p:txBody>
      </p:sp>
      <p:sp>
        <p:nvSpPr>
          <p:cNvPr id="49" name="Metin kutusu 48">
            <a:extLst>
              <a:ext uri="{FF2B5EF4-FFF2-40B4-BE49-F238E27FC236}">
                <a16:creationId xmlns:a16="http://schemas.microsoft.com/office/drawing/2014/main" id="{45C83AD3-4A0B-B415-95ED-F9276F8CA7A3}"/>
              </a:ext>
            </a:extLst>
          </p:cNvPr>
          <p:cNvSpPr txBox="1"/>
          <p:nvPr/>
        </p:nvSpPr>
        <p:spPr>
          <a:xfrm>
            <a:off x="3832529" y="4242738"/>
            <a:ext cx="943913" cy="523220"/>
          </a:xfrm>
          <a:prstGeom prst="rect">
            <a:avLst/>
          </a:prstGeom>
          <a:noFill/>
        </p:spPr>
        <p:txBody>
          <a:bodyPr wrap="none" rtlCol="0">
            <a:spAutoFit/>
          </a:bodyPr>
          <a:lstStyle/>
          <a:p>
            <a:r>
              <a:rPr lang="tr-TR" sz="1400" dirty="0" err="1">
                <a:latin typeface="Calibri" panose="020F0502020204030204" pitchFamily="34" charset="0"/>
                <a:ea typeface="Calibri" panose="020F0502020204030204" pitchFamily="34" charset="0"/>
                <a:cs typeface="Calibri" panose="020F0502020204030204" pitchFamily="34" charset="0"/>
              </a:rPr>
              <a:t>input</a:t>
            </a:r>
            <a:r>
              <a:rPr lang="tr-TR" sz="1400" dirty="0">
                <a:latin typeface="Calibri" panose="020F0502020204030204" pitchFamily="34" charset="0"/>
                <a:ea typeface="Calibri" panose="020F0502020204030204" pitchFamily="34" charset="0"/>
                <a:cs typeface="Calibri" panose="020F0502020204030204" pitchFamily="34" charset="0"/>
              </a:rPr>
              <a:t> </a:t>
            </a:r>
          </a:p>
          <a:p>
            <a:r>
              <a:rPr lang="tr-TR" sz="1400" dirty="0">
                <a:latin typeface="Calibri" panose="020F0502020204030204" pitchFamily="34" charset="0"/>
                <a:ea typeface="Calibri" panose="020F0502020204030204" pitchFamily="34" charset="0"/>
                <a:cs typeface="Calibri" panose="020F0502020204030204" pitchFamily="34" charset="0"/>
              </a:rPr>
              <a:t>(yeni bilgi)</a:t>
            </a:r>
          </a:p>
        </p:txBody>
      </p:sp>
      <p:sp>
        <p:nvSpPr>
          <p:cNvPr id="50" name="Metin kutusu 49">
            <a:extLst>
              <a:ext uri="{FF2B5EF4-FFF2-40B4-BE49-F238E27FC236}">
                <a16:creationId xmlns:a16="http://schemas.microsoft.com/office/drawing/2014/main" id="{79CC037B-D03E-3B80-FF12-D7E858B0667D}"/>
              </a:ext>
            </a:extLst>
          </p:cNvPr>
          <p:cNvSpPr txBox="1"/>
          <p:nvPr/>
        </p:nvSpPr>
        <p:spPr>
          <a:xfrm>
            <a:off x="6894124" y="1229825"/>
            <a:ext cx="485133" cy="307777"/>
          </a:xfrm>
          <a:prstGeom prst="rect">
            <a:avLst/>
          </a:prstGeom>
          <a:noFill/>
        </p:spPr>
        <p:txBody>
          <a:bodyPr wrap="non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çıktı</a:t>
            </a:r>
          </a:p>
        </p:txBody>
      </p:sp>
      <p:sp>
        <p:nvSpPr>
          <p:cNvPr id="51" name="Oval 50">
            <a:extLst>
              <a:ext uri="{FF2B5EF4-FFF2-40B4-BE49-F238E27FC236}">
                <a16:creationId xmlns:a16="http://schemas.microsoft.com/office/drawing/2014/main" id="{D4BB2AFF-B04F-60A3-6A1B-1645EDAFBA16}"/>
              </a:ext>
            </a:extLst>
          </p:cNvPr>
          <p:cNvSpPr/>
          <p:nvPr/>
        </p:nvSpPr>
        <p:spPr>
          <a:xfrm>
            <a:off x="6694041" y="1401738"/>
            <a:ext cx="400165" cy="365918"/>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tr-TR"/>
          </a:p>
        </p:txBody>
      </p:sp>
      <p:sp>
        <p:nvSpPr>
          <p:cNvPr id="52" name="Oval 51">
            <a:extLst>
              <a:ext uri="{FF2B5EF4-FFF2-40B4-BE49-F238E27FC236}">
                <a16:creationId xmlns:a16="http://schemas.microsoft.com/office/drawing/2014/main" id="{3E38C927-783A-7759-E7A5-6B3855A1AF1B}"/>
              </a:ext>
            </a:extLst>
          </p:cNvPr>
          <p:cNvSpPr/>
          <p:nvPr/>
        </p:nvSpPr>
        <p:spPr>
          <a:xfrm>
            <a:off x="3521405" y="4281848"/>
            <a:ext cx="371919" cy="326840"/>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tr-TR"/>
          </a:p>
        </p:txBody>
      </p:sp>
      <mc:AlternateContent xmlns:mc="http://schemas.openxmlformats.org/markup-compatibility/2006" xmlns:p14="http://schemas.microsoft.com/office/powerpoint/2010/main">
        <mc:Choice Requires="p14">
          <p:contentPart p14:bwMode="auto" r:id="rId3">
            <p14:nvContentPartPr>
              <p14:cNvPr id="53" name="Mürekkep 52">
                <a:extLst>
                  <a:ext uri="{FF2B5EF4-FFF2-40B4-BE49-F238E27FC236}">
                    <a16:creationId xmlns:a16="http://schemas.microsoft.com/office/drawing/2014/main" id="{9F3B44E3-7932-EA0A-0251-12CB70008C4C}"/>
                  </a:ext>
                </a:extLst>
              </p14:cNvPr>
              <p14:cNvContentPartPr/>
              <p14:nvPr/>
            </p14:nvContentPartPr>
            <p14:xfrm>
              <a:off x="4475280" y="4941480"/>
              <a:ext cx="5766120" cy="154440"/>
            </p14:xfrm>
          </p:contentPart>
        </mc:Choice>
        <mc:Fallback xmlns="">
          <p:pic>
            <p:nvPicPr>
              <p:cNvPr id="53" name="Mürekkep 52">
                <a:extLst>
                  <a:ext uri="{FF2B5EF4-FFF2-40B4-BE49-F238E27FC236}">
                    <a16:creationId xmlns:a16="http://schemas.microsoft.com/office/drawing/2014/main" id="{9F3B44E3-7932-EA0A-0251-12CB70008C4C}"/>
                  </a:ext>
                </a:extLst>
              </p:cNvPr>
              <p:cNvPicPr/>
              <p:nvPr/>
            </p:nvPicPr>
            <p:blipFill>
              <a:blip r:embed="rId4"/>
              <a:stretch>
                <a:fillRect/>
              </a:stretch>
            </p:blipFill>
            <p:spPr>
              <a:xfrm>
                <a:off x="4412280" y="4878480"/>
                <a:ext cx="5891760" cy="280080"/>
              </a:xfrm>
              <a:prstGeom prst="rect">
                <a:avLst/>
              </a:prstGeom>
            </p:spPr>
          </p:pic>
        </mc:Fallback>
      </mc:AlternateContent>
      <p:sp>
        <p:nvSpPr>
          <p:cNvPr id="54" name="Metin kutusu 53">
            <a:extLst>
              <a:ext uri="{FF2B5EF4-FFF2-40B4-BE49-F238E27FC236}">
                <a16:creationId xmlns:a16="http://schemas.microsoft.com/office/drawing/2014/main" id="{62DA4DF7-D093-3C63-5F2E-E6EA640E53DC}"/>
              </a:ext>
            </a:extLst>
          </p:cNvPr>
          <p:cNvSpPr txBox="1"/>
          <p:nvPr/>
        </p:nvSpPr>
        <p:spPr>
          <a:xfrm>
            <a:off x="8550362" y="47574"/>
            <a:ext cx="3921037" cy="954107"/>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3) Çıktı Kapısı (</a:t>
            </a:r>
            <a:r>
              <a:rPr lang="tr-TR" sz="1400" b="1" dirty="0" err="1">
                <a:latin typeface="Calibri" panose="020F0502020204030204" pitchFamily="34" charset="0"/>
                <a:ea typeface="Calibri" panose="020F0502020204030204" pitchFamily="34" charset="0"/>
                <a:cs typeface="Calibri" panose="020F0502020204030204" pitchFamily="34" charset="0"/>
              </a:rPr>
              <a:t>Output</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Gate</a:t>
            </a:r>
            <a:r>
              <a:rPr lang="tr-TR" sz="1400" b="1" dirty="0">
                <a:latin typeface="Calibri" panose="020F0502020204030204" pitchFamily="34" charset="0"/>
                <a:ea typeface="Calibri" panose="020F0502020204030204" pitchFamily="34" charset="0"/>
                <a:cs typeface="Calibri" panose="020F0502020204030204" pitchFamily="34" charset="0"/>
              </a:rPr>
              <a:t>)</a:t>
            </a:r>
          </a:p>
          <a:p>
            <a:r>
              <a:rPr lang="tr-TR" sz="1400" dirty="0">
                <a:latin typeface="Calibri" panose="020F0502020204030204" pitchFamily="34" charset="0"/>
                <a:ea typeface="Calibri" panose="020F0502020204030204" pitchFamily="34" charset="0"/>
                <a:cs typeface="Calibri" panose="020F0502020204030204" pitchFamily="34" charset="0"/>
              </a:rPr>
              <a:t>Çıktı kapısı, hücre durumunda bulunan bilginin hangilerinin dışarıya </a:t>
            </a:r>
            <a:r>
              <a:rPr lang="tr-TR" sz="1400" i="1" dirty="0">
                <a:latin typeface="Calibri" panose="020F0502020204030204" pitchFamily="34" charset="0"/>
                <a:ea typeface="Calibri" panose="020F0502020204030204" pitchFamily="34" charset="0"/>
                <a:cs typeface="Calibri" panose="020F0502020204030204" pitchFamily="34" charset="0"/>
              </a:rPr>
              <a:t>(h(t)) </a:t>
            </a:r>
            <a:r>
              <a:rPr lang="tr-TR" sz="1400" dirty="0">
                <a:latin typeface="Calibri" panose="020F0502020204030204" pitchFamily="34" charset="0"/>
                <a:ea typeface="Calibri" panose="020F0502020204030204" pitchFamily="34" charset="0"/>
                <a:cs typeface="Calibri" panose="020F0502020204030204" pitchFamily="34" charset="0"/>
              </a:rPr>
              <a:t>aktarılacağını belirler.</a:t>
            </a:r>
          </a:p>
          <a:p>
            <a:r>
              <a:rPr lang="tr-TR" sz="1400" dirty="0">
                <a:latin typeface="Calibri" panose="020F0502020204030204" pitchFamily="34" charset="0"/>
                <a:ea typeface="Calibri" panose="020F0502020204030204" pitchFamily="34" charset="0"/>
                <a:cs typeface="Calibri" panose="020F0502020204030204" pitchFamily="34" charset="0"/>
              </a:rPr>
              <a:t>LSTM bu aşamada iki adımda çalışır:</a:t>
            </a:r>
          </a:p>
        </p:txBody>
      </p:sp>
      <p:sp>
        <p:nvSpPr>
          <p:cNvPr id="55" name="Metin kutusu 54">
            <a:extLst>
              <a:ext uri="{FF2B5EF4-FFF2-40B4-BE49-F238E27FC236}">
                <a16:creationId xmlns:a16="http://schemas.microsoft.com/office/drawing/2014/main" id="{6404CC49-45BB-1CB6-EEEB-BA899876634B}"/>
              </a:ext>
            </a:extLst>
          </p:cNvPr>
          <p:cNvSpPr txBox="1"/>
          <p:nvPr/>
        </p:nvSpPr>
        <p:spPr>
          <a:xfrm>
            <a:off x="6521" y="1323087"/>
            <a:ext cx="3297872" cy="2031325"/>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(a) Çıktıya ne kadar bilgi verilecek? → o(t)</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Şu anki giriş </a:t>
            </a:r>
            <a:r>
              <a:rPr lang="tr-TR" sz="1400" b="1" dirty="0">
                <a:latin typeface="Calibri" panose="020F0502020204030204" pitchFamily="34" charset="0"/>
                <a:ea typeface="Calibri" panose="020F0502020204030204" pitchFamily="34" charset="0"/>
                <a:cs typeface="Calibri" panose="020F0502020204030204" pitchFamily="34" charset="0"/>
              </a:rPr>
              <a:t>x(t)</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Bir önceki gizli durum </a:t>
            </a:r>
            <a:r>
              <a:rPr lang="tr-TR" sz="1400" b="1" dirty="0">
                <a:latin typeface="Calibri" panose="020F0502020204030204" pitchFamily="34" charset="0"/>
                <a:ea typeface="Calibri" panose="020F0502020204030204" pitchFamily="34" charset="0"/>
                <a:cs typeface="Calibri" panose="020F0502020204030204" pitchFamily="34" charset="0"/>
              </a:rPr>
              <a:t>h(t−1)</a:t>
            </a: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Ağırlıklarla çarpılır ve </a:t>
            </a:r>
            <a:r>
              <a:rPr lang="tr-TR" sz="1400" b="1" dirty="0">
                <a:latin typeface="Calibri" panose="020F0502020204030204" pitchFamily="34" charset="0"/>
                <a:ea typeface="Calibri" panose="020F0502020204030204" pitchFamily="34" charset="0"/>
                <a:cs typeface="Calibri" panose="020F0502020204030204" pitchFamily="34" charset="0"/>
              </a:rPr>
              <a:t>sigmoid</a:t>
            </a:r>
            <a:r>
              <a:rPr lang="tr-TR" sz="1400" dirty="0">
                <a:latin typeface="Calibri" panose="020F0502020204030204" pitchFamily="34" charset="0"/>
                <a:ea typeface="Calibri" panose="020F0502020204030204" pitchFamily="34" charset="0"/>
                <a:cs typeface="Calibri" panose="020F0502020204030204" pitchFamily="34" charset="0"/>
              </a:rPr>
              <a:t> fonksiyonundan geçirilir.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b="1" dirty="0">
                <a:latin typeface="Calibri" panose="020F0502020204030204" pitchFamily="34" charset="0"/>
                <a:ea typeface="Calibri" panose="020F0502020204030204" pitchFamily="34" charset="0"/>
                <a:cs typeface="Calibri" panose="020F0502020204030204" pitchFamily="34" charset="0"/>
              </a:rPr>
              <a:t>o(t)</a:t>
            </a:r>
            <a:r>
              <a:rPr lang="tr-TR" sz="1400" dirty="0">
                <a:latin typeface="Calibri" panose="020F0502020204030204" pitchFamily="34" charset="0"/>
                <a:ea typeface="Calibri" panose="020F0502020204030204" pitchFamily="34" charset="0"/>
                <a:cs typeface="Calibri" panose="020F0502020204030204" pitchFamily="34" charset="0"/>
              </a:rPr>
              <a:t> = hücre bilgisinin çıktıya ne kadar yansıtılacağını belirleyen kapı değeri</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(0 → hiç aktarma, 1 → tamamen aktarma)</a:t>
            </a:r>
          </a:p>
        </p:txBody>
      </p:sp>
      <p:sp>
        <p:nvSpPr>
          <p:cNvPr id="56" name="Metin kutusu 55">
            <a:extLst>
              <a:ext uri="{FF2B5EF4-FFF2-40B4-BE49-F238E27FC236}">
                <a16:creationId xmlns:a16="http://schemas.microsoft.com/office/drawing/2014/main" id="{27FCCD2C-7086-663F-BB49-F4BCE89A2ACD}"/>
              </a:ext>
            </a:extLst>
          </p:cNvPr>
          <p:cNvSpPr txBox="1"/>
          <p:nvPr/>
        </p:nvSpPr>
        <p:spPr>
          <a:xfrm>
            <a:off x="-50629" y="4136392"/>
            <a:ext cx="3804841" cy="2677656"/>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(b) Çıktının kendisi nasıl oluşturulur? → h(t)</a:t>
            </a:r>
          </a:p>
          <a:p>
            <a:r>
              <a:rPr lang="tr-TR" sz="1400" dirty="0">
                <a:latin typeface="Calibri" panose="020F0502020204030204" pitchFamily="34" charset="0"/>
                <a:ea typeface="Calibri" panose="020F0502020204030204" pitchFamily="34" charset="0"/>
                <a:cs typeface="Calibri" panose="020F0502020204030204" pitchFamily="34" charset="0"/>
              </a:rPr>
              <a:t>Önce, güncellenmiş hücre durumu </a:t>
            </a:r>
            <a:r>
              <a:rPr lang="tr-TR" sz="1400" b="1" dirty="0">
                <a:latin typeface="Calibri" panose="020F0502020204030204" pitchFamily="34" charset="0"/>
                <a:ea typeface="Calibri" panose="020F0502020204030204" pitchFamily="34" charset="0"/>
                <a:cs typeface="Calibri" panose="020F0502020204030204" pitchFamily="34" charset="0"/>
              </a:rPr>
              <a:t>C(t)</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tanh’tan</a:t>
            </a:r>
            <a:r>
              <a:rPr lang="tr-TR" sz="1400" dirty="0">
                <a:latin typeface="Calibri" panose="020F0502020204030204" pitchFamily="34" charset="0"/>
                <a:ea typeface="Calibri" panose="020F0502020204030204" pitchFamily="34" charset="0"/>
                <a:cs typeface="Calibri" panose="020F0502020204030204" pitchFamily="34" charset="0"/>
              </a:rPr>
              <a:t> geçirilir:</a:t>
            </a:r>
          </a:p>
          <a:p>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tanh</a:t>
            </a:r>
            <a:r>
              <a:rPr lang="tr-TR" sz="1400" b="1" dirty="0">
                <a:latin typeface="Calibri" panose="020F0502020204030204" pitchFamily="34" charset="0"/>
                <a:ea typeface="Calibri" panose="020F0502020204030204" pitchFamily="34" charset="0"/>
                <a:cs typeface="Calibri" panose="020F0502020204030204" pitchFamily="34" charset="0"/>
              </a:rPr>
              <a:t>(C(t))</a:t>
            </a:r>
            <a:r>
              <a:rPr lang="tr-TR" sz="1400" dirty="0">
                <a:latin typeface="Calibri" panose="020F0502020204030204" pitchFamily="34" charset="0"/>
                <a:ea typeface="Calibri" panose="020F0502020204030204" pitchFamily="34" charset="0"/>
                <a:cs typeface="Calibri" panose="020F0502020204030204" pitchFamily="34" charset="0"/>
              </a:rPr>
              <a:t> = hücrede taşınan bilginin sıkıştırılmış temsili</a:t>
            </a:r>
          </a:p>
          <a:p>
            <a:r>
              <a:rPr lang="tr-TR" sz="1400" dirty="0">
                <a:latin typeface="Calibri" panose="020F0502020204030204" pitchFamily="34" charset="0"/>
                <a:ea typeface="Calibri" panose="020F0502020204030204" pitchFamily="34" charset="0"/>
                <a:cs typeface="Calibri" panose="020F0502020204030204" pitchFamily="34" charset="0"/>
              </a:rPr>
              <a:t>Daha sonra bu değer, </a:t>
            </a:r>
            <a:r>
              <a:rPr lang="tr-TR" sz="1400" b="1" dirty="0">
                <a:latin typeface="Calibri" panose="020F0502020204030204" pitchFamily="34" charset="0"/>
                <a:ea typeface="Calibri" panose="020F0502020204030204" pitchFamily="34" charset="0"/>
                <a:cs typeface="Calibri" panose="020F0502020204030204" pitchFamily="34" charset="0"/>
              </a:rPr>
              <a:t>çıktı kapısı o(t)</a:t>
            </a:r>
            <a:r>
              <a:rPr lang="tr-TR" sz="1400" dirty="0">
                <a:latin typeface="Calibri" panose="020F0502020204030204" pitchFamily="34" charset="0"/>
                <a:ea typeface="Calibri" panose="020F0502020204030204" pitchFamily="34" charset="0"/>
                <a:cs typeface="Calibri" panose="020F0502020204030204" pitchFamily="34" charset="0"/>
              </a:rPr>
              <a:t> ile çarpılır:</a:t>
            </a:r>
          </a:p>
          <a:p>
            <a:r>
              <a:rPr lang="tr-TR" sz="1400" b="1" dirty="0">
                <a:latin typeface="Calibri" panose="020F0502020204030204" pitchFamily="34" charset="0"/>
                <a:ea typeface="Calibri" panose="020F0502020204030204" pitchFamily="34" charset="0"/>
                <a:cs typeface="Calibri" panose="020F0502020204030204" pitchFamily="34" charset="0"/>
              </a:rPr>
              <a:t>h(t) = o(t) ⊙ </a:t>
            </a:r>
            <a:r>
              <a:rPr lang="tr-TR" sz="1400" b="1" dirty="0" err="1">
                <a:latin typeface="Calibri" panose="020F0502020204030204" pitchFamily="34" charset="0"/>
                <a:ea typeface="Calibri" panose="020F0502020204030204" pitchFamily="34" charset="0"/>
                <a:cs typeface="Calibri" panose="020F0502020204030204" pitchFamily="34" charset="0"/>
              </a:rPr>
              <a:t>tanh</a:t>
            </a:r>
            <a:r>
              <a:rPr lang="tr-TR" sz="1400" b="1" dirty="0">
                <a:latin typeface="Calibri" panose="020F0502020204030204" pitchFamily="34" charset="0"/>
                <a:ea typeface="Calibri" panose="020F0502020204030204" pitchFamily="34" charset="0"/>
                <a:cs typeface="Calibri" panose="020F0502020204030204" pitchFamily="34" charset="0"/>
              </a:rPr>
              <a:t>(C(t))</a:t>
            </a: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Bu işlem:</a:t>
            </a:r>
          </a:p>
          <a:p>
            <a:r>
              <a:rPr lang="tr-TR" sz="1400" dirty="0">
                <a:latin typeface="Calibri" panose="020F0502020204030204" pitchFamily="34" charset="0"/>
                <a:ea typeface="Calibri" panose="020F0502020204030204" pitchFamily="34" charset="0"/>
                <a:cs typeface="Calibri" panose="020F0502020204030204" pitchFamily="34" charset="0"/>
              </a:rPr>
              <a:t>C(t)’den gelen bilginin ne kadarının bir sonraki hücreye ve modele aktarılacağını belirler.</a:t>
            </a:r>
          </a:p>
          <a:p>
            <a:r>
              <a:rPr lang="tr-TR" sz="1400" dirty="0">
                <a:latin typeface="Calibri" panose="020F0502020204030204" pitchFamily="34" charset="0"/>
                <a:ea typeface="Calibri" panose="020F0502020204030204" pitchFamily="34" charset="0"/>
                <a:cs typeface="Calibri" panose="020F0502020204030204" pitchFamily="34" charset="0"/>
              </a:rPr>
              <a:t>o(t) ≈ 0 ise bilgi aktarılmaz, ≈ 1 ise tamamen aktarılır.</a:t>
            </a:r>
          </a:p>
        </p:txBody>
      </p:sp>
      <p:sp>
        <p:nvSpPr>
          <p:cNvPr id="57" name="Metin kutusu 56">
            <a:extLst>
              <a:ext uri="{FF2B5EF4-FFF2-40B4-BE49-F238E27FC236}">
                <a16:creationId xmlns:a16="http://schemas.microsoft.com/office/drawing/2014/main" id="{4561C35F-EFF4-6E0F-4E8F-89698F7F255C}"/>
              </a:ext>
            </a:extLst>
          </p:cNvPr>
          <p:cNvSpPr txBox="1"/>
          <p:nvPr/>
        </p:nvSpPr>
        <p:spPr>
          <a:xfrm>
            <a:off x="5526591" y="5231780"/>
            <a:ext cx="6880508" cy="1600438"/>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Öğrenme Süreci</a:t>
            </a:r>
          </a:p>
          <a:p>
            <a:r>
              <a:rPr lang="tr-TR" sz="1400" dirty="0" err="1">
                <a:latin typeface="Calibri" panose="020F0502020204030204" pitchFamily="34" charset="0"/>
                <a:ea typeface="Calibri" panose="020F0502020204030204" pitchFamily="34" charset="0"/>
                <a:cs typeface="Calibri" panose="020F0502020204030204" pitchFamily="34" charset="0"/>
              </a:rPr>
              <a:t>LSTM’de</a:t>
            </a:r>
            <a:r>
              <a:rPr lang="tr-TR" sz="1400" dirty="0">
                <a:latin typeface="Calibri" panose="020F0502020204030204" pitchFamily="34" charset="0"/>
                <a:ea typeface="Calibri" panose="020F0502020204030204" pitchFamily="34" charset="0"/>
                <a:cs typeface="Calibri" panose="020F0502020204030204" pitchFamily="34" charset="0"/>
              </a:rPr>
              <a:t> öğrenme, klasik sinir ağlarındaki gibi işler: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Çıktılar gerçek değerlerle karşılaştırılır → </a:t>
            </a:r>
            <a:r>
              <a:rPr lang="tr-TR" sz="1400" b="1" dirty="0" err="1">
                <a:latin typeface="Calibri" panose="020F0502020204030204" pitchFamily="34" charset="0"/>
                <a:ea typeface="Calibri" panose="020F0502020204030204" pitchFamily="34" charset="0"/>
                <a:cs typeface="Calibri" panose="020F0502020204030204" pitchFamily="34" charset="0"/>
              </a:rPr>
              <a:t>loss</a:t>
            </a:r>
            <a:r>
              <a:rPr lang="tr-TR" sz="1400" b="1" dirty="0">
                <a:latin typeface="Calibri" panose="020F0502020204030204" pitchFamily="34" charset="0"/>
                <a:ea typeface="Calibri" panose="020F0502020204030204" pitchFamily="34" charset="0"/>
                <a:cs typeface="Calibri" panose="020F0502020204030204" pitchFamily="34" charset="0"/>
              </a:rPr>
              <a:t> fonksiyonu</a:t>
            </a:r>
            <a:r>
              <a:rPr lang="tr-TR" sz="1400" dirty="0">
                <a:latin typeface="Calibri" panose="020F0502020204030204" pitchFamily="34" charset="0"/>
                <a:ea typeface="Calibri" panose="020F0502020204030204" pitchFamily="34" charset="0"/>
                <a:cs typeface="Calibri" panose="020F0502020204030204" pitchFamily="34" charset="0"/>
              </a:rPr>
              <a:t> hesaplanır.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Hata, </a:t>
            </a:r>
            <a:r>
              <a:rPr lang="tr-TR" sz="1400" b="1" dirty="0">
                <a:latin typeface="Calibri" panose="020F0502020204030204" pitchFamily="34" charset="0"/>
                <a:ea typeface="Calibri" panose="020F0502020204030204" pitchFamily="34" charset="0"/>
                <a:cs typeface="Calibri" panose="020F0502020204030204" pitchFamily="34" charset="0"/>
              </a:rPr>
              <a:t>Zaman Boyunca Geri Yayılım (</a:t>
            </a:r>
            <a:r>
              <a:rPr lang="tr-TR" sz="1400" b="1" dirty="0" err="1">
                <a:latin typeface="Calibri" panose="020F0502020204030204" pitchFamily="34" charset="0"/>
                <a:ea typeface="Calibri" panose="020F0502020204030204" pitchFamily="34" charset="0"/>
                <a:cs typeface="Calibri" panose="020F0502020204030204" pitchFamily="34" charset="0"/>
              </a:rPr>
              <a:t>Backpropagation</a:t>
            </a:r>
            <a:r>
              <a:rPr lang="tr-TR" sz="1400" b="1" dirty="0">
                <a:latin typeface="Calibri" panose="020F0502020204030204" pitchFamily="34" charset="0"/>
                <a:ea typeface="Calibri" panose="020F0502020204030204" pitchFamily="34" charset="0"/>
                <a:cs typeface="Calibri" panose="020F0502020204030204" pitchFamily="34" charset="0"/>
              </a:rPr>
              <a:t> Through Time – BPTT)</a:t>
            </a:r>
            <a:r>
              <a:rPr lang="tr-TR" sz="1400" dirty="0">
                <a:latin typeface="Calibri" panose="020F0502020204030204" pitchFamily="34" charset="0"/>
                <a:ea typeface="Calibri" panose="020F0502020204030204" pitchFamily="34" charset="0"/>
                <a:cs typeface="Calibri" panose="020F0502020204030204" pitchFamily="34" charset="0"/>
              </a:rPr>
              <a:t> ile hücre içindeki tüm kapıların ve ağırlıkların üzerine geri yayılır.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Ağırlıklar gradyan inişi ile güncellenir.</a:t>
            </a:r>
          </a:p>
          <a:p>
            <a:r>
              <a:rPr lang="tr-TR" sz="1400" dirty="0">
                <a:latin typeface="Calibri" panose="020F0502020204030204" pitchFamily="34" charset="0"/>
                <a:ea typeface="Calibri" panose="020F0502020204030204" pitchFamily="34" charset="0"/>
                <a:cs typeface="Calibri" panose="020F0502020204030204" pitchFamily="34" charset="0"/>
              </a:rPr>
              <a:t>Bu sayede LSTM hem kısa hem uzun vadeli bağımlılıkları öğrenebilir.</a:t>
            </a:r>
          </a:p>
        </p:txBody>
      </p:sp>
    </p:spTree>
    <p:extLst>
      <p:ext uri="{BB962C8B-B14F-4D97-AF65-F5344CB8AC3E}">
        <p14:creationId xmlns:p14="http://schemas.microsoft.com/office/powerpoint/2010/main" val="3524638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yazı tipi içeren bir resim&#10;&#10;Yapay zeka tarafından oluşturulmuş içerik yanlış olabilir.">
            <a:extLst>
              <a:ext uri="{FF2B5EF4-FFF2-40B4-BE49-F238E27FC236}">
                <a16:creationId xmlns:a16="http://schemas.microsoft.com/office/drawing/2014/main" id="{06E08009-E98C-7E25-840A-ECA938E60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7" y="685659"/>
            <a:ext cx="12154525" cy="5486682"/>
          </a:xfrm>
          <a:prstGeom prst="rect">
            <a:avLst/>
          </a:prstGeom>
        </p:spPr>
      </p:pic>
      <p:sp>
        <p:nvSpPr>
          <p:cNvPr id="4" name="Metin kutusu 3">
            <a:extLst>
              <a:ext uri="{FF2B5EF4-FFF2-40B4-BE49-F238E27FC236}">
                <a16:creationId xmlns:a16="http://schemas.microsoft.com/office/drawing/2014/main" id="{A3A6A11F-BC5C-52E0-A46B-8DBAD6B9DAA7}"/>
              </a:ext>
            </a:extLst>
          </p:cNvPr>
          <p:cNvSpPr txBox="1"/>
          <p:nvPr/>
        </p:nvSpPr>
        <p:spPr>
          <a:xfrm>
            <a:off x="146050" y="1816100"/>
            <a:ext cx="3276600" cy="4185761"/>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projede LSTM kullanarak kredi başvurularının </a:t>
            </a:r>
            <a:r>
              <a:rPr lang="tr-TR" sz="1400" b="1" dirty="0">
                <a:latin typeface="Calibri" panose="020F0502020204030204" pitchFamily="34" charset="0"/>
                <a:ea typeface="Calibri" panose="020F0502020204030204" pitchFamily="34" charset="0"/>
                <a:cs typeface="Calibri" panose="020F0502020204030204" pitchFamily="34" charset="0"/>
              </a:rPr>
              <a:t>risk seviyesini</a:t>
            </a:r>
            <a:r>
              <a:rPr lang="tr-TR" sz="1400" dirty="0">
                <a:latin typeface="Calibri" panose="020F0502020204030204" pitchFamily="34" charset="0"/>
                <a:ea typeface="Calibri" panose="020F0502020204030204" pitchFamily="34" charset="0"/>
                <a:cs typeface="Calibri" panose="020F0502020204030204" pitchFamily="34" charset="0"/>
              </a:rPr>
              <a:t> tahmin etmeyi amaçlıyoruz. LSTM modeli, geçmiş kredi davranışlarını ve zaman içindeki değişimleri analiz ederek bir başvurunun </a:t>
            </a:r>
            <a:r>
              <a:rPr lang="tr-TR" sz="1400" b="1" dirty="0">
                <a:latin typeface="Calibri" panose="020F0502020204030204" pitchFamily="34" charset="0"/>
                <a:ea typeface="Calibri" panose="020F0502020204030204" pitchFamily="34" charset="0"/>
                <a:cs typeface="Calibri" panose="020F0502020204030204" pitchFamily="34" charset="0"/>
              </a:rPr>
              <a:t>geri ödeme olasılığını</a:t>
            </a:r>
            <a:r>
              <a:rPr lang="tr-TR" sz="1400" dirty="0">
                <a:latin typeface="Calibri" panose="020F0502020204030204" pitchFamily="34" charset="0"/>
                <a:ea typeface="Calibri" panose="020F0502020204030204" pitchFamily="34" charset="0"/>
                <a:cs typeface="Calibri" panose="020F0502020204030204" pitchFamily="34" charset="0"/>
              </a:rPr>
              <a:t> öğrenebilir.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LSTM’in</a:t>
            </a:r>
            <a:r>
              <a:rPr lang="tr-TR" sz="1400" dirty="0">
                <a:latin typeface="Calibri" panose="020F0502020204030204" pitchFamily="34" charset="0"/>
                <a:ea typeface="Calibri" panose="020F0502020204030204" pitchFamily="34" charset="0"/>
                <a:cs typeface="Calibri" panose="020F0502020204030204" pitchFamily="34" charset="0"/>
              </a:rPr>
              <a:t> zamansal bağımlılıkları yakalama yeteneği sayesinde:</a:t>
            </a:r>
          </a:p>
          <a:p>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Müşterinin geçmiş ödeme alışkanlıkları</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Gelir, harcama, kredi puanı gibi zaman içinde değişen özellikler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Daha önceki gecikme veya temerrüt bilgileri</a:t>
            </a:r>
          </a:p>
          <a:p>
            <a:pPr marL="285750" indent="-285750">
              <a:buFont typeface="Arial" panose="020B0604020202020204" pitchFamily="34" charset="0"/>
              <a:buChar char="•"/>
            </a:pP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girdiler olarak kullanılır ve model her başvuru için bir </a:t>
            </a:r>
            <a:r>
              <a:rPr lang="tr-TR" sz="1400" b="1" dirty="0">
                <a:latin typeface="Calibri" panose="020F0502020204030204" pitchFamily="34" charset="0"/>
                <a:ea typeface="Calibri" panose="020F0502020204030204" pitchFamily="34" charset="0"/>
                <a:cs typeface="Calibri" panose="020F0502020204030204" pitchFamily="34" charset="0"/>
              </a:rPr>
              <a:t>risk skoru</a:t>
            </a:r>
            <a:r>
              <a:rPr lang="tr-TR" sz="1400" dirty="0">
                <a:latin typeface="Calibri" panose="020F0502020204030204" pitchFamily="34" charset="0"/>
                <a:ea typeface="Calibri" panose="020F0502020204030204" pitchFamily="34" charset="0"/>
                <a:cs typeface="Calibri" panose="020F0502020204030204" pitchFamily="34" charset="0"/>
              </a:rPr>
              <a:t> veya “öder/ödemez” tahmini üretir.</a:t>
            </a:r>
          </a:p>
        </p:txBody>
      </p:sp>
    </p:spTree>
    <p:extLst>
      <p:ext uri="{BB962C8B-B14F-4D97-AF65-F5344CB8AC3E}">
        <p14:creationId xmlns:p14="http://schemas.microsoft.com/office/powerpoint/2010/main" val="201487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675E27A-95B5-6895-8337-3E5040EC1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0678"/>
            <a:ext cx="12192000" cy="5676644"/>
          </a:xfrm>
          <a:prstGeom prst="rect">
            <a:avLst/>
          </a:prstGeom>
        </p:spPr>
      </p:pic>
    </p:spTree>
    <p:extLst>
      <p:ext uri="{BB962C8B-B14F-4D97-AF65-F5344CB8AC3E}">
        <p14:creationId xmlns:p14="http://schemas.microsoft.com/office/powerpoint/2010/main" val="3285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yazı tipi içeren bir resim&#10;&#10;Yapay zeka tarafından oluşturulmuş içerik yanlış olabilir.">
            <a:extLst>
              <a:ext uri="{FF2B5EF4-FFF2-40B4-BE49-F238E27FC236}">
                <a16:creationId xmlns:a16="http://schemas.microsoft.com/office/drawing/2014/main" id="{0B797809-8227-BB93-4B14-30C175D51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45370"/>
          </a:xfrm>
          <a:prstGeom prst="rect">
            <a:avLst/>
          </a:prstGeom>
        </p:spPr>
      </p:pic>
      <p:sp>
        <p:nvSpPr>
          <p:cNvPr id="4" name="Metin kutusu 3">
            <a:extLst>
              <a:ext uri="{FF2B5EF4-FFF2-40B4-BE49-F238E27FC236}">
                <a16:creationId xmlns:a16="http://schemas.microsoft.com/office/drawing/2014/main" id="{EEF9249E-F903-F0B1-7C9C-1411CEAD7E42}"/>
              </a:ext>
            </a:extLst>
          </p:cNvPr>
          <p:cNvSpPr txBox="1"/>
          <p:nvPr/>
        </p:nvSpPr>
        <p:spPr>
          <a:xfrm>
            <a:off x="7143367" y="70859"/>
            <a:ext cx="4866571" cy="954107"/>
          </a:xfrm>
          <a:prstGeom prst="rect">
            <a:avLst/>
          </a:prstGeom>
          <a:noFill/>
        </p:spPr>
        <p:txBody>
          <a:bodyPr wrap="square" rtlCol="0">
            <a:spAutoFit/>
          </a:bodyPr>
          <a:lstStyle/>
          <a:p>
            <a:r>
              <a:rPr lang="tr-TR" sz="1400" b="1" dirty="0" err="1">
                <a:latin typeface="Calibri" panose="020F0502020204030204" pitchFamily="34" charset="0"/>
                <a:ea typeface="Calibri" panose="020F0502020204030204" pitchFamily="34" charset="0"/>
                <a:cs typeface="Calibri" panose="020F0502020204030204" pitchFamily="34" charset="0"/>
              </a:rPr>
              <a:t>GANs</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Generative</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Adversarial</a:t>
            </a:r>
            <a:r>
              <a:rPr lang="tr-TR" sz="1400" b="1" dirty="0">
                <a:latin typeface="Calibri" panose="020F0502020204030204" pitchFamily="34" charset="0"/>
                <a:ea typeface="Calibri" panose="020F0502020204030204" pitchFamily="34" charset="0"/>
                <a:cs typeface="Calibri" panose="020F0502020204030204" pitchFamily="34" charset="0"/>
              </a:rPr>
              <a:t> Networks)</a:t>
            </a:r>
          </a:p>
          <a:p>
            <a:r>
              <a:rPr lang="tr-TR" sz="1400" dirty="0" err="1">
                <a:latin typeface="Calibri" panose="020F0502020204030204" pitchFamily="34" charset="0"/>
                <a:ea typeface="Calibri" panose="020F0502020204030204" pitchFamily="34" charset="0"/>
                <a:cs typeface="Calibri" panose="020F0502020204030204" pitchFamily="34" charset="0"/>
              </a:rPr>
              <a:t>GAN’ler</a:t>
            </a:r>
            <a:r>
              <a:rPr lang="tr-TR" sz="1400" dirty="0">
                <a:latin typeface="Calibri" panose="020F0502020204030204" pitchFamily="34" charset="0"/>
                <a:ea typeface="Calibri" panose="020F0502020204030204" pitchFamily="34" charset="0"/>
                <a:cs typeface="Calibri" panose="020F0502020204030204" pitchFamily="34" charset="0"/>
              </a:rPr>
              <a:t>, iki sinir ağının </a:t>
            </a:r>
            <a:r>
              <a:rPr lang="tr-TR" sz="1400" i="1" dirty="0">
                <a:latin typeface="Calibri" panose="020F0502020204030204" pitchFamily="34" charset="0"/>
                <a:ea typeface="Calibri" panose="020F0502020204030204" pitchFamily="34" charset="0"/>
                <a:cs typeface="Calibri" panose="020F0502020204030204" pitchFamily="34" charset="0"/>
              </a:rPr>
              <a:t>birbirine karşı oynadığı</a:t>
            </a:r>
            <a:r>
              <a:rPr lang="tr-TR" sz="1400" dirty="0">
                <a:latin typeface="Calibri" panose="020F0502020204030204" pitchFamily="34" charset="0"/>
                <a:ea typeface="Calibri" panose="020F0502020204030204" pitchFamily="34" charset="0"/>
                <a:cs typeface="Calibri" panose="020F0502020204030204" pitchFamily="34" charset="0"/>
              </a:rPr>
              <a:t> bir oyun mantığıyla çalışan üretici modellerdir. Temel amacı,</a:t>
            </a:r>
            <a:r>
              <a:rPr lang="tr-TR" sz="1400" b="1" i="1" dirty="0">
                <a:latin typeface="Calibri" panose="020F0502020204030204" pitchFamily="34" charset="0"/>
                <a:ea typeface="Calibri" panose="020F0502020204030204" pitchFamily="34" charset="0"/>
                <a:cs typeface="Calibri" panose="020F0502020204030204" pitchFamily="34" charset="0"/>
              </a:rPr>
              <a:t> </a:t>
            </a:r>
            <a:r>
              <a:rPr lang="tr-TR" sz="1400" i="1" dirty="0">
                <a:latin typeface="Calibri" panose="020F0502020204030204" pitchFamily="34" charset="0"/>
                <a:ea typeface="Calibri" panose="020F0502020204030204" pitchFamily="34" charset="0"/>
                <a:cs typeface="Calibri" panose="020F0502020204030204" pitchFamily="34" charset="0"/>
              </a:rPr>
              <a:t>gerçek verilere çok benzeyen sahte örnekler üretmektir.</a:t>
            </a:r>
          </a:p>
        </p:txBody>
      </p:sp>
      <p:sp>
        <p:nvSpPr>
          <p:cNvPr id="5" name="Metin kutusu 4">
            <a:extLst>
              <a:ext uri="{FF2B5EF4-FFF2-40B4-BE49-F238E27FC236}">
                <a16:creationId xmlns:a16="http://schemas.microsoft.com/office/drawing/2014/main" id="{CA063E6A-16B3-BB2C-8E15-CD7D011384CF}"/>
              </a:ext>
            </a:extLst>
          </p:cNvPr>
          <p:cNvSpPr txBox="1"/>
          <p:nvPr/>
        </p:nvSpPr>
        <p:spPr>
          <a:xfrm>
            <a:off x="1957675" y="2356574"/>
            <a:ext cx="2104961" cy="692497"/>
          </a:xfrm>
          <a:prstGeom prst="rect">
            <a:avLst/>
          </a:prstGeom>
          <a:noFill/>
        </p:spPr>
        <p:txBody>
          <a:bodyPr wrap="squar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Örneği MNIST (28×28 el yazısı rakamları) veri seti üzerinden açıklayalım:</a:t>
            </a:r>
          </a:p>
        </p:txBody>
      </p:sp>
      <p:sp>
        <p:nvSpPr>
          <p:cNvPr id="7" name="Metin kutusu 6">
            <a:extLst>
              <a:ext uri="{FF2B5EF4-FFF2-40B4-BE49-F238E27FC236}">
                <a16:creationId xmlns:a16="http://schemas.microsoft.com/office/drawing/2014/main" id="{7B55649E-8F88-7B52-2221-E19D4AC994D2}"/>
              </a:ext>
            </a:extLst>
          </p:cNvPr>
          <p:cNvSpPr txBox="1"/>
          <p:nvPr/>
        </p:nvSpPr>
        <p:spPr>
          <a:xfrm>
            <a:off x="0" y="4826675"/>
            <a:ext cx="4424714" cy="2031325"/>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1. </a:t>
            </a:r>
            <a:r>
              <a:rPr lang="tr-TR" sz="1400" b="1" dirty="0" err="1">
                <a:latin typeface="Calibri" panose="020F0502020204030204" pitchFamily="34" charset="0"/>
                <a:ea typeface="Calibri" panose="020F0502020204030204" pitchFamily="34" charset="0"/>
                <a:cs typeface="Calibri" panose="020F0502020204030204" pitchFamily="34" charset="0"/>
              </a:rPr>
              <a:t>GAN’in</a:t>
            </a:r>
            <a:r>
              <a:rPr lang="tr-TR" sz="1400" b="1" dirty="0">
                <a:latin typeface="Calibri" panose="020F0502020204030204" pitchFamily="34" charset="0"/>
                <a:ea typeface="Calibri" panose="020F0502020204030204" pitchFamily="34" charset="0"/>
                <a:cs typeface="Calibri" panose="020F0502020204030204" pitchFamily="34" charset="0"/>
              </a:rPr>
              <a:t> Bileşenleri</a:t>
            </a:r>
          </a:p>
          <a:p>
            <a:r>
              <a:rPr lang="tr-TR" sz="1400" b="1" dirty="0" err="1">
                <a:latin typeface="Calibri" panose="020F0502020204030204" pitchFamily="34" charset="0"/>
                <a:ea typeface="Calibri" panose="020F0502020204030204" pitchFamily="34" charset="0"/>
                <a:cs typeface="Calibri" panose="020F0502020204030204" pitchFamily="34" charset="0"/>
              </a:rPr>
              <a:t>Generator</a:t>
            </a:r>
            <a:r>
              <a:rPr lang="tr-TR" sz="1400" b="1" dirty="0">
                <a:latin typeface="Calibri" panose="020F0502020204030204" pitchFamily="34" charset="0"/>
                <a:ea typeface="Calibri" panose="020F0502020204030204" pitchFamily="34" charset="0"/>
                <a:cs typeface="Calibri" panose="020F0502020204030204" pitchFamily="34" charset="0"/>
              </a:rPr>
              <a:t> (Üretici):</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Görevi: </a:t>
            </a:r>
            <a:r>
              <a:rPr lang="tr-TR" sz="1400" i="1" dirty="0">
                <a:latin typeface="Calibri" panose="020F0502020204030204" pitchFamily="34" charset="0"/>
                <a:ea typeface="Calibri" panose="020F0502020204030204" pitchFamily="34" charset="0"/>
                <a:cs typeface="Calibri" panose="020F0502020204030204" pitchFamily="34" charset="0"/>
              </a:rPr>
              <a:t>Gerçeğe benzeyen</a:t>
            </a:r>
            <a:r>
              <a:rPr lang="tr-TR" sz="1400" dirty="0">
                <a:latin typeface="Calibri" panose="020F0502020204030204" pitchFamily="34" charset="0"/>
                <a:ea typeface="Calibri" panose="020F0502020204030204" pitchFamily="34" charset="0"/>
                <a:cs typeface="Calibri" panose="020F0502020204030204" pitchFamily="34" charset="0"/>
              </a:rPr>
              <a:t> görüntüler üretmek.</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Girdi olarak rastgele bir gürültü (</a:t>
            </a:r>
            <a:r>
              <a:rPr lang="tr-TR" sz="1400" dirty="0" err="1">
                <a:latin typeface="Calibri" panose="020F0502020204030204" pitchFamily="34" charset="0"/>
                <a:ea typeface="Calibri" panose="020F0502020204030204" pitchFamily="34" charset="0"/>
                <a:cs typeface="Calibri" panose="020F0502020204030204" pitchFamily="34" charset="0"/>
              </a:rPr>
              <a:t>noise</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vector</a:t>
            </a:r>
            <a:r>
              <a:rPr lang="tr-TR" sz="1400" dirty="0">
                <a:latin typeface="Calibri" panose="020F0502020204030204" pitchFamily="34" charset="0"/>
                <a:ea typeface="Calibri" panose="020F0502020204030204" pitchFamily="34" charset="0"/>
                <a:cs typeface="Calibri" panose="020F0502020204030204" pitchFamily="34" charset="0"/>
              </a:rPr>
              <a:t>) alır.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Çıktı: MNIST rakamlarına benzeyen 28×28 görüntüler.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Hedefi: </a:t>
            </a:r>
            <a:r>
              <a:rPr lang="tr-TR" sz="1400" i="1" dirty="0" err="1">
                <a:latin typeface="Calibri" panose="020F0502020204030204" pitchFamily="34" charset="0"/>
                <a:ea typeface="Calibri" panose="020F0502020204030204" pitchFamily="34" charset="0"/>
                <a:cs typeface="Calibri" panose="020F0502020204030204" pitchFamily="34" charset="0"/>
              </a:rPr>
              <a:t>Discriminator’ı</a:t>
            </a:r>
            <a:r>
              <a:rPr lang="tr-TR" sz="1400" i="1" dirty="0">
                <a:latin typeface="Calibri" panose="020F0502020204030204" pitchFamily="34" charset="0"/>
                <a:ea typeface="Calibri" panose="020F0502020204030204" pitchFamily="34" charset="0"/>
                <a:cs typeface="Calibri" panose="020F0502020204030204" pitchFamily="34" charset="0"/>
              </a:rPr>
              <a:t> kandırmak.</a:t>
            </a:r>
          </a:p>
          <a:p>
            <a:r>
              <a:rPr lang="tr-TR" sz="1400" dirty="0" err="1">
                <a:latin typeface="Calibri" panose="020F0502020204030204" pitchFamily="34" charset="0"/>
                <a:ea typeface="Calibri" panose="020F0502020204030204" pitchFamily="34" charset="0"/>
                <a:cs typeface="Calibri" panose="020F0502020204030204" pitchFamily="34" charset="0"/>
              </a:rPr>
              <a:t>Generator</a:t>
            </a:r>
            <a:r>
              <a:rPr lang="tr-TR" sz="1400" dirty="0">
                <a:latin typeface="Calibri" panose="020F0502020204030204" pitchFamily="34" charset="0"/>
                <a:ea typeface="Calibri" panose="020F0502020204030204" pitchFamily="34" charset="0"/>
                <a:cs typeface="Calibri" panose="020F0502020204030204" pitchFamily="34" charset="0"/>
              </a:rPr>
              <a:t> başlangıçta tamamen anlamsız görüntüler üretir, eğitim ilerledikçe daha gerçekçi görüntüler çıkarmaya başlar.</a:t>
            </a:r>
          </a:p>
        </p:txBody>
      </p:sp>
      <p:sp>
        <p:nvSpPr>
          <p:cNvPr id="8" name="Metin kutusu 7">
            <a:extLst>
              <a:ext uri="{FF2B5EF4-FFF2-40B4-BE49-F238E27FC236}">
                <a16:creationId xmlns:a16="http://schemas.microsoft.com/office/drawing/2014/main" id="{43D7DC36-8866-6163-1565-7F6B54261EE6}"/>
              </a:ext>
            </a:extLst>
          </p:cNvPr>
          <p:cNvSpPr txBox="1"/>
          <p:nvPr/>
        </p:nvSpPr>
        <p:spPr>
          <a:xfrm>
            <a:off x="4538491" y="5245370"/>
            <a:ext cx="6115189" cy="1815882"/>
          </a:xfrm>
          <a:prstGeom prst="rect">
            <a:avLst/>
          </a:prstGeom>
          <a:noFill/>
        </p:spPr>
        <p:txBody>
          <a:bodyPr wrap="square" rtlCol="0">
            <a:spAutoFit/>
          </a:bodyPr>
          <a:lstStyle/>
          <a:p>
            <a:r>
              <a:rPr lang="tr-TR" sz="1400" b="1" dirty="0" err="1">
                <a:latin typeface="Calibri" panose="020F0502020204030204" pitchFamily="34" charset="0"/>
                <a:ea typeface="Calibri" panose="020F0502020204030204" pitchFamily="34" charset="0"/>
                <a:cs typeface="Calibri" panose="020F0502020204030204" pitchFamily="34" charset="0"/>
              </a:rPr>
              <a:t>Discriminator</a:t>
            </a:r>
            <a:r>
              <a:rPr lang="tr-TR" sz="1400" b="1" dirty="0">
                <a:latin typeface="Calibri" panose="020F0502020204030204" pitchFamily="34" charset="0"/>
                <a:ea typeface="Calibri" panose="020F0502020204030204" pitchFamily="34" charset="0"/>
                <a:cs typeface="Calibri" panose="020F0502020204030204" pitchFamily="34" charset="0"/>
              </a:rPr>
              <a:t> (Ayrımcı):</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Görevi: Bir görüntünün </a:t>
            </a:r>
            <a:r>
              <a:rPr lang="tr-TR" sz="1400" i="1" dirty="0">
                <a:latin typeface="Calibri" panose="020F0502020204030204" pitchFamily="34" charset="0"/>
                <a:ea typeface="Calibri" panose="020F0502020204030204" pitchFamily="34" charset="0"/>
                <a:cs typeface="Calibri" panose="020F0502020204030204" pitchFamily="34" charset="0"/>
              </a:rPr>
              <a:t>gerçek mi yoksa </a:t>
            </a:r>
            <a:r>
              <a:rPr lang="tr-TR" sz="1400" i="1" dirty="0" err="1">
                <a:latin typeface="Calibri" panose="020F0502020204030204" pitchFamily="34" charset="0"/>
                <a:ea typeface="Calibri" panose="020F0502020204030204" pitchFamily="34" charset="0"/>
                <a:cs typeface="Calibri" panose="020F0502020204030204" pitchFamily="34" charset="0"/>
              </a:rPr>
              <a:t>generator</a:t>
            </a:r>
            <a:r>
              <a:rPr lang="tr-TR" sz="1400" i="1" dirty="0">
                <a:latin typeface="Calibri" panose="020F0502020204030204" pitchFamily="34" charset="0"/>
                <a:ea typeface="Calibri" panose="020F0502020204030204" pitchFamily="34" charset="0"/>
                <a:cs typeface="Calibri" panose="020F0502020204030204" pitchFamily="34" charset="0"/>
              </a:rPr>
              <a:t> tarafından üretilmiş sahte mi</a:t>
            </a:r>
            <a:r>
              <a:rPr lang="tr-TR" sz="1400" dirty="0">
                <a:latin typeface="Calibri" panose="020F0502020204030204" pitchFamily="34" charset="0"/>
                <a:ea typeface="Calibri" panose="020F0502020204030204" pitchFamily="34" charset="0"/>
                <a:cs typeface="Calibri" panose="020F0502020204030204" pitchFamily="34" charset="0"/>
              </a:rPr>
              <a:t> olduğunu anlamak.</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Hem gerçek MNIST görüntülerini hem de </a:t>
            </a:r>
            <a:r>
              <a:rPr lang="tr-TR" sz="1400" dirty="0" err="1">
                <a:latin typeface="Calibri" panose="020F0502020204030204" pitchFamily="34" charset="0"/>
                <a:ea typeface="Calibri" panose="020F0502020204030204" pitchFamily="34" charset="0"/>
                <a:cs typeface="Calibri" panose="020F0502020204030204" pitchFamily="34" charset="0"/>
              </a:rPr>
              <a:t>generator’ın</a:t>
            </a:r>
            <a:r>
              <a:rPr lang="tr-TR" sz="1400" dirty="0">
                <a:latin typeface="Calibri" panose="020F0502020204030204" pitchFamily="34" charset="0"/>
                <a:ea typeface="Calibri" panose="020F0502020204030204" pitchFamily="34" charset="0"/>
                <a:cs typeface="Calibri" panose="020F0502020204030204" pitchFamily="34" charset="0"/>
              </a:rPr>
              <a:t> ürettiği görüntüleri alır.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Bir sınıflandırıcı gibi çalışır (gerçek=1, sahte=0).</a:t>
            </a:r>
          </a:p>
          <a:p>
            <a:r>
              <a:rPr lang="tr-TR" sz="1400" dirty="0">
                <a:latin typeface="Calibri" panose="020F0502020204030204" pitchFamily="34" charset="0"/>
                <a:ea typeface="Calibri" panose="020F0502020204030204" pitchFamily="34" charset="0"/>
                <a:cs typeface="Calibri" panose="020F0502020204030204" pitchFamily="34" charset="0"/>
              </a:rPr>
              <a:t>Eğer </a:t>
            </a:r>
            <a:r>
              <a:rPr lang="tr-TR" sz="1400" dirty="0" err="1">
                <a:latin typeface="Calibri" panose="020F0502020204030204" pitchFamily="34" charset="0"/>
                <a:ea typeface="Calibri" panose="020F0502020204030204" pitchFamily="34" charset="0"/>
                <a:cs typeface="Calibri" panose="020F0502020204030204" pitchFamily="34" charset="0"/>
              </a:rPr>
              <a:t>generator</a:t>
            </a:r>
            <a:r>
              <a:rPr lang="tr-TR" sz="1400" dirty="0">
                <a:latin typeface="Calibri" panose="020F0502020204030204" pitchFamily="34" charset="0"/>
                <a:ea typeface="Calibri" panose="020F0502020204030204" pitchFamily="34" charset="0"/>
                <a:cs typeface="Calibri" panose="020F0502020204030204" pitchFamily="34" charset="0"/>
              </a:rPr>
              <a:t> sahte ve kötü bir görüntü üretirse, </a:t>
            </a:r>
            <a:r>
              <a:rPr lang="tr-TR" sz="1400" dirty="0" err="1">
                <a:latin typeface="Calibri" panose="020F0502020204030204" pitchFamily="34" charset="0"/>
                <a:ea typeface="Calibri" panose="020F0502020204030204" pitchFamily="34" charset="0"/>
                <a:cs typeface="Calibri" panose="020F0502020204030204" pitchFamily="34" charset="0"/>
              </a:rPr>
              <a:t>discriminator</a:t>
            </a:r>
            <a:r>
              <a:rPr lang="tr-TR" sz="1400" dirty="0">
                <a:latin typeface="Calibri" panose="020F0502020204030204" pitchFamily="34" charset="0"/>
                <a:ea typeface="Calibri" panose="020F0502020204030204" pitchFamily="34" charset="0"/>
                <a:cs typeface="Calibri" panose="020F0502020204030204" pitchFamily="34" charset="0"/>
              </a:rPr>
              <a:t> bunu kolayca yakalar ve </a:t>
            </a:r>
            <a:r>
              <a:rPr lang="tr-TR" sz="1400" dirty="0" err="1">
                <a:latin typeface="Calibri" panose="020F0502020204030204" pitchFamily="34" charset="0"/>
                <a:ea typeface="Calibri" panose="020F0502020204030204" pitchFamily="34" charset="0"/>
                <a:cs typeface="Calibri" panose="020F0502020204030204" pitchFamily="34" charset="0"/>
              </a:rPr>
              <a:t>generator'a</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i="1" dirty="0">
                <a:latin typeface="Calibri" panose="020F0502020204030204" pitchFamily="34" charset="0"/>
                <a:ea typeface="Calibri" panose="020F0502020204030204" pitchFamily="34" charset="0"/>
                <a:cs typeface="Calibri" panose="020F0502020204030204" pitchFamily="34" charset="0"/>
              </a:rPr>
              <a:t>güçlü bir hata sinyali </a:t>
            </a:r>
            <a:r>
              <a:rPr lang="tr-TR" sz="1400" dirty="0">
                <a:latin typeface="Calibri" panose="020F0502020204030204" pitchFamily="34" charset="0"/>
                <a:ea typeface="Calibri" panose="020F0502020204030204" pitchFamily="34" charset="0"/>
                <a:cs typeface="Calibri" panose="020F0502020204030204" pitchFamily="34" charset="0"/>
              </a:rPr>
              <a:t>gönderir.</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3961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diyagram, yazı tipi içeren bir resim&#10;&#10;Yapay zeka tarafından oluşturulmuş içerik yanlış olabilir.">
            <a:extLst>
              <a:ext uri="{FF2B5EF4-FFF2-40B4-BE49-F238E27FC236}">
                <a16:creationId xmlns:a16="http://schemas.microsoft.com/office/drawing/2014/main" id="{DDF2EF0E-386B-BFE3-2CE6-B0F923159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245370"/>
          </a:xfrm>
          <a:prstGeom prst="rect">
            <a:avLst/>
          </a:prstGeom>
        </p:spPr>
      </p:pic>
      <p:sp>
        <p:nvSpPr>
          <p:cNvPr id="3" name="Metin kutusu 2">
            <a:extLst>
              <a:ext uri="{FF2B5EF4-FFF2-40B4-BE49-F238E27FC236}">
                <a16:creationId xmlns:a16="http://schemas.microsoft.com/office/drawing/2014/main" id="{D2AA7CA1-A21B-EBEF-0AAB-DE54D9990B92}"/>
              </a:ext>
            </a:extLst>
          </p:cNvPr>
          <p:cNvSpPr txBox="1"/>
          <p:nvPr/>
        </p:nvSpPr>
        <p:spPr>
          <a:xfrm>
            <a:off x="7652729" y="122738"/>
            <a:ext cx="4897257" cy="738664"/>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2. Eğitim Süreci (</a:t>
            </a:r>
            <a:r>
              <a:rPr lang="tr-TR" sz="1400" b="1" dirty="0" err="1">
                <a:latin typeface="Calibri" panose="020F0502020204030204" pitchFamily="34" charset="0"/>
                <a:ea typeface="Calibri" panose="020F0502020204030204" pitchFamily="34" charset="0"/>
                <a:cs typeface="Calibri" panose="020F0502020204030204" pitchFamily="34" charset="0"/>
              </a:rPr>
              <a:t>Adversarial</a:t>
            </a:r>
            <a:r>
              <a:rPr lang="tr-TR" sz="1400" b="1" dirty="0">
                <a:latin typeface="Calibri" panose="020F0502020204030204" pitchFamily="34" charset="0"/>
                <a:ea typeface="Calibri" panose="020F0502020204030204" pitchFamily="34" charset="0"/>
                <a:cs typeface="Calibri" panose="020F0502020204030204" pitchFamily="34" charset="0"/>
              </a:rPr>
              <a:t> Training)</a:t>
            </a:r>
          </a:p>
          <a:p>
            <a:r>
              <a:rPr lang="tr-TR" sz="1400" dirty="0" err="1">
                <a:latin typeface="Calibri" panose="020F0502020204030204" pitchFamily="34" charset="0"/>
                <a:ea typeface="Calibri" panose="020F0502020204030204" pitchFamily="34" charset="0"/>
                <a:cs typeface="Calibri" panose="020F0502020204030204" pitchFamily="34" charset="0"/>
              </a:rPr>
              <a:t>GAN’in</a:t>
            </a:r>
            <a:r>
              <a:rPr lang="tr-TR" sz="1400" dirty="0">
                <a:latin typeface="Calibri" panose="020F0502020204030204" pitchFamily="34" charset="0"/>
                <a:ea typeface="Calibri" panose="020F0502020204030204" pitchFamily="34" charset="0"/>
                <a:cs typeface="Calibri" panose="020F0502020204030204" pitchFamily="34" charset="0"/>
              </a:rPr>
              <a:t> eğitimi iki modelin </a:t>
            </a:r>
            <a:r>
              <a:rPr lang="tr-TR" sz="1400" i="1" dirty="0">
                <a:latin typeface="Calibri" panose="020F0502020204030204" pitchFamily="34" charset="0"/>
                <a:ea typeface="Calibri" panose="020F0502020204030204" pitchFamily="34" charset="0"/>
                <a:cs typeface="Calibri" panose="020F0502020204030204" pitchFamily="34" charset="0"/>
              </a:rPr>
              <a:t>aynı anda fakat birbirine karşı</a:t>
            </a:r>
            <a:r>
              <a:rPr lang="tr-TR" sz="1400" dirty="0">
                <a:latin typeface="Calibri" panose="020F0502020204030204" pitchFamily="34" charset="0"/>
                <a:ea typeface="Calibri" panose="020F0502020204030204" pitchFamily="34" charset="0"/>
                <a:cs typeface="Calibri" panose="020F0502020204030204" pitchFamily="34" charset="0"/>
              </a:rPr>
              <a:t> eğitilmesiyle gerçekleşir:</a:t>
            </a:r>
          </a:p>
        </p:txBody>
      </p:sp>
      <p:sp>
        <p:nvSpPr>
          <p:cNvPr id="4" name="Metin kutusu 3">
            <a:extLst>
              <a:ext uri="{FF2B5EF4-FFF2-40B4-BE49-F238E27FC236}">
                <a16:creationId xmlns:a16="http://schemas.microsoft.com/office/drawing/2014/main" id="{E4027BA4-F61D-E974-D27A-636E149DFDA0}"/>
              </a:ext>
            </a:extLst>
          </p:cNvPr>
          <p:cNvSpPr txBox="1"/>
          <p:nvPr/>
        </p:nvSpPr>
        <p:spPr>
          <a:xfrm>
            <a:off x="8425980" y="2714739"/>
            <a:ext cx="3839661" cy="2246769"/>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A. </a:t>
            </a:r>
            <a:r>
              <a:rPr lang="tr-TR" sz="1400" b="1" dirty="0" err="1">
                <a:latin typeface="Calibri" panose="020F0502020204030204" pitchFamily="34" charset="0"/>
                <a:ea typeface="Calibri" panose="020F0502020204030204" pitchFamily="34" charset="0"/>
                <a:cs typeface="Calibri" panose="020F0502020204030204" pitchFamily="34" charset="0"/>
              </a:rPr>
              <a:t>Discriminator</a:t>
            </a:r>
            <a:r>
              <a:rPr lang="tr-TR" sz="1400" b="1" dirty="0">
                <a:latin typeface="Calibri" panose="020F0502020204030204" pitchFamily="34" charset="0"/>
                <a:ea typeface="Calibri" panose="020F0502020204030204" pitchFamily="34" charset="0"/>
                <a:cs typeface="Calibri" panose="020F0502020204030204" pitchFamily="34" charset="0"/>
              </a:rPr>
              <a:t> Eğitimi</a:t>
            </a:r>
          </a:p>
          <a:p>
            <a:pPr marL="285750" indent="-285750">
              <a:buFont typeface="Arial" panose="020B0604020202020204" pitchFamily="34" charset="0"/>
              <a:buChar char="•"/>
            </a:pPr>
            <a:r>
              <a:rPr lang="tr-TR" sz="1400" i="1" dirty="0">
                <a:latin typeface="Calibri" panose="020F0502020204030204" pitchFamily="34" charset="0"/>
                <a:ea typeface="Calibri" panose="020F0502020204030204" pitchFamily="34" charset="0"/>
                <a:cs typeface="Calibri" panose="020F0502020204030204" pitchFamily="34" charset="0"/>
              </a:rPr>
              <a:t>Gerçek</a:t>
            </a:r>
            <a:r>
              <a:rPr lang="tr-TR" sz="1400" dirty="0">
                <a:latin typeface="Calibri" panose="020F0502020204030204" pitchFamily="34" charset="0"/>
                <a:ea typeface="Calibri" panose="020F0502020204030204" pitchFamily="34" charset="0"/>
                <a:cs typeface="Calibri" panose="020F0502020204030204" pitchFamily="34" charset="0"/>
              </a:rPr>
              <a:t> MNIST görüntüleri verilir → “Gerçek” olarak sınıflandırması beklenir.</a:t>
            </a:r>
          </a:p>
          <a:p>
            <a:pPr marL="285750" indent="-285750">
              <a:buFont typeface="Arial" panose="020B0604020202020204" pitchFamily="34" charset="0"/>
              <a:buChar char="•"/>
            </a:pPr>
            <a:r>
              <a:rPr lang="tr-TR" sz="1400" i="1" dirty="0" err="1">
                <a:latin typeface="Calibri" panose="020F0502020204030204" pitchFamily="34" charset="0"/>
                <a:ea typeface="Calibri" panose="020F0502020204030204" pitchFamily="34" charset="0"/>
                <a:cs typeface="Calibri" panose="020F0502020204030204" pitchFamily="34" charset="0"/>
              </a:rPr>
              <a:t>Generator’ın</a:t>
            </a:r>
            <a:r>
              <a:rPr lang="tr-TR" sz="1400" i="1" dirty="0">
                <a:latin typeface="Calibri" panose="020F0502020204030204" pitchFamily="34" charset="0"/>
                <a:ea typeface="Calibri" panose="020F0502020204030204" pitchFamily="34" charset="0"/>
                <a:cs typeface="Calibri" panose="020F0502020204030204" pitchFamily="34" charset="0"/>
              </a:rPr>
              <a:t> ürettiği sahte </a:t>
            </a:r>
            <a:r>
              <a:rPr lang="tr-TR" sz="1400" dirty="0">
                <a:latin typeface="Calibri" panose="020F0502020204030204" pitchFamily="34" charset="0"/>
                <a:ea typeface="Calibri" panose="020F0502020204030204" pitchFamily="34" charset="0"/>
                <a:cs typeface="Calibri" panose="020F0502020204030204" pitchFamily="34" charset="0"/>
              </a:rPr>
              <a:t>görüntüler verilir → “Sahte” olarak sınıflandırması beklenir.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Bu iki kayıp üzerinden </a:t>
            </a:r>
            <a:r>
              <a:rPr lang="tr-TR" sz="1400" dirty="0" err="1">
                <a:latin typeface="Calibri" panose="020F0502020204030204" pitchFamily="34" charset="0"/>
                <a:ea typeface="Calibri" panose="020F0502020204030204" pitchFamily="34" charset="0"/>
                <a:cs typeface="Calibri" panose="020F0502020204030204" pitchFamily="34" charset="0"/>
              </a:rPr>
              <a:t>discriminator’ın</a:t>
            </a:r>
            <a:r>
              <a:rPr lang="tr-TR" sz="1400" dirty="0">
                <a:latin typeface="Calibri" panose="020F0502020204030204" pitchFamily="34" charset="0"/>
                <a:ea typeface="Calibri" panose="020F0502020204030204" pitchFamily="34" charset="0"/>
                <a:cs typeface="Calibri" panose="020F0502020204030204" pitchFamily="34" charset="0"/>
              </a:rPr>
              <a:t> ağırlıkları güncellenir.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Amaç: </a:t>
            </a:r>
            <a:r>
              <a:rPr lang="tr-TR" sz="1400" i="1" dirty="0">
                <a:latin typeface="Calibri" panose="020F0502020204030204" pitchFamily="34" charset="0"/>
                <a:ea typeface="Calibri" panose="020F0502020204030204" pitchFamily="34" charset="0"/>
                <a:cs typeface="Calibri" panose="020F0502020204030204" pitchFamily="34" charset="0"/>
              </a:rPr>
              <a:t>Gerçek ve sahteyi ayırt etme yeteneğini artırmak.</a:t>
            </a:r>
          </a:p>
        </p:txBody>
      </p:sp>
      <p:sp>
        <p:nvSpPr>
          <p:cNvPr id="5" name="Metin kutusu 4">
            <a:extLst>
              <a:ext uri="{FF2B5EF4-FFF2-40B4-BE49-F238E27FC236}">
                <a16:creationId xmlns:a16="http://schemas.microsoft.com/office/drawing/2014/main" id="{9867E1CD-F47D-8F54-8A73-12994E9E2FD1}"/>
              </a:ext>
            </a:extLst>
          </p:cNvPr>
          <p:cNvSpPr txBox="1"/>
          <p:nvPr/>
        </p:nvSpPr>
        <p:spPr>
          <a:xfrm>
            <a:off x="3083559" y="5067382"/>
            <a:ext cx="6393097" cy="2031325"/>
          </a:xfrm>
          <a:prstGeom prst="rect">
            <a:avLst/>
          </a:prstGeom>
          <a:noFill/>
        </p:spPr>
        <p:txBody>
          <a:bodyPr wrap="non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B. </a:t>
            </a:r>
            <a:r>
              <a:rPr lang="tr-TR" sz="1400" b="1" dirty="0" err="1">
                <a:latin typeface="Calibri" panose="020F0502020204030204" pitchFamily="34" charset="0"/>
                <a:ea typeface="Calibri" panose="020F0502020204030204" pitchFamily="34" charset="0"/>
                <a:cs typeface="Calibri" panose="020F0502020204030204" pitchFamily="34" charset="0"/>
              </a:rPr>
              <a:t>Generator</a:t>
            </a:r>
            <a:r>
              <a:rPr lang="tr-TR" sz="1400" b="1" dirty="0">
                <a:latin typeface="Calibri" panose="020F0502020204030204" pitchFamily="34" charset="0"/>
                <a:ea typeface="Calibri" panose="020F0502020204030204" pitchFamily="34" charset="0"/>
                <a:cs typeface="Calibri" panose="020F0502020204030204" pitchFamily="34" charset="0"/>
              </a:rPr>
              <a:t> Eğitimi</a:t>
            </a:r>
          </a:p>
          <a:p>
            <a:pPr marL="285750" indent="-285750">
              <a:buFont typeface="Arial" panose="020B0604020202020204" pitchFamily="34" charset="0"/>
              <a:buChar char="•"/>
            </a:pPr>
            <a:r>
              <a:rPr lang="tr-TR" sz="1400" dirty="0" err="1">
                <a:latin typeface="Calibri" panose="020F0502020204030204" pitchFamily="34" charset="0"/>
                <a:ea typeface="Calibri" panose="020F0502020204030204" pitchFamily="34" charset="0"/>
                <a:cs typeface="Calibri" panose="020F0502020204030204" pitchFamily="34" charset="0"/>
              </a:rPr>
              <a:t>Generator</a:t>
            </a:r>
            <a:r>
              <a:rPr lang="tr-TR" sz="1400" dirty="0">
                <a:latin typeface="Calibri" panose="020F0502020204030204" pitchFamily="34" charset="0"/>
                <a:ea typeface="Calibri" panose="020F0502020204030204" pitchFamily="34" charset="0"/>
                <a:cs typeface="Calibri" panose="020F0502020204030204" pitchFamily="34" charset="0"/>
              </a:rPr>
              <a:t> rastgele bir gürültüden görüntü üretir.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Bu görüntü </a:t>
            </a:r>
            <a:r>
              <a:rPr lang="tr-TR" sz="1400" dirty="0" err="1">
                <a:latin typeface="Calibri" panose="020F0502020204030204" pitchFamily="34" charset="0"/>
                <a:ea typeface="Calibri" panose="020F0502020204030204" pitchFamily="34" charset="0"/>
                <a:cs typeface="Calibri" panose="020F0502020204030204" pitchFamily="34" charset="0"/>
              </a:rPr>
              <a:t>discriminator’a</a:t>
            </a:r>
            <a:r>
              <a:rPr lang="tr-TR" sz="1400" dirty="0">
                <a:latin typeface="Calibri" panose="020F0502020204030204" pitchFamily="34" charset="0"/>
                <a:ea typeface="Calibri" panose="020F0502020204030204" pitchFamily="34" charset="0"/>
                <a:cs typeface="Calibri" panose="020F0502020204030204" pitchFamily="34" charset="0"/>
              </a:rPr>
              <a:t> gönderilir.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Amaç: </a:t>
            </a:r>
            <a:r>
              <a:rPr lang="tr-TR" sz="1400" dirty="0" err="1">
                <a:latin typeface="Calibri" panose="020F0502020204030204" pitchFamily="34" charset="0"/>
                <a:ea typeface="Calibri" panose="020F0502020204030204" pitchFamily="34" charset="0"/>
                <a:cs typeface="Calibri" panose="020F0502020204030204" pitchFamily="34" charset="0"/>
              </a:rPr>
              <a:t>Discriminator’ın</a:t>
            </a:r>
            <a:r>
              <a:rPr lang="tr-TR" sz="1400" dirty="0">
                <a:latin typeface="Calibri" panose="020F0502020204030204" pitchFamily="34" charset="0"/>
                <a:ea typeface="Calibri" panose="020F0502020204030204" pitchFamily="34" charset="0"/>
                <a:cs typeface="Calibri" panose="020F0502020204030204" pitchFamily="34" charset="0"/>
              </a:rPr>
              <a:t> üretilen görüntüyü “gerçek” olarak sınıflandırmasıdır.</a:t>
            </a:r>
          </a:p>
          <a:p>
            <a:pPr marL="285750" indent="-285750">
              <a:buFont typeface="Arial" panose="020B0604020202020204" pitchFamily="34" charset="0"/>
              <a:buChar char="•"/>
            </a:pPr>
            <a:r>
              <a:rPr lang="tr-TR" sz="1400" dirty="0"/>
              <a:t>Yani </a:t>
            </a:r>
            <a:r>
              <a:rPr lang="tr-TR" sz="1400" dirty="0" err="1"/>
              <a:t>generator’un</a:t>
            </a:r>
            <a:r>
              <a:rPr lang="tr-TR" sz="1400" dirty="0"/>
              <a:t> kaybı, </a:t>
            </a:r>
            <a:r>
              <a:rPr lang="tr-TR" sz="1400" dirty="0" err="1"/>
              <a:t>discriminator’ın</a:t>
            </a:r>
            <a:r>
              <a:rPr lang="tr-TR" sz="1400" dirty="0"/>
              <a:t> yanılma derecesine göre hesaplanır.</a:t>
            </a:r>
          </a:p>
          <a:p>
            <a:pPr marL="285750" indent="-285750">
              <a:buFont typeface="Arial" panose="020B0604020202020204" pitchFamily="34" charset="0"/>
              <a:buChar char="•"/>
            </a:pPr>
            <a:r>
              <a:rPr lang="tr-TR" sz="1400" dirty="0" err="1"/>
              <a:t>Generator’un</a:t>
            </a:r>
            <a:r>
              <a:rPr lang="tr-TR" sz="1400" dirty="0"/>
              <a:t> ağırlıkları geri yayılım ile güncellenir.</a:t>
            </a:r>
          </a:p>
          <a:p>
            <a:pPr marL="285750" indent="-285750">
              <a:buFont typeface="Arial" panose="020B0604020202020204" pitchFamily="34" charset="0"/>
              <a:buChar char="•"/>
            </a:pPr>
            <a:endParaRPr lang="tr-TR" sz="1400" dirty="0"/>
          </a:p>
          <a:p>
            <a:r>
              <a:rPr lang="tr-TR" sz="1400" dirty="0"/>
              <a:t>Amaç: </a:t>
            </a:r>
            <a:r>
              <a:rPr lang="tr-TR" sz="1400" i="1" dirty="0" err="1"/>
              <a:t>Discriminator’ı</a:t>
            </a:r>
            <a:r>
              <a:rPr lang="tr-TR" sz="1400" i="1" dirty="0"/>
              <a:t> kandıracak kadar gerçekçi görüntüler üretmek.</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4499A902-74DE-2BBC-525B-E7A3043656F7}"/>
              </a:ext>
            </a:extLst>
          </p:cNvPr>
          <p:cNvSpPr txBox="1"/>
          <p:nvPr/>
        </p:nvSpPr>
        <p:spPr>
          <a:xfrm>
            <a:off x="0" y="1148510"/>
            <a:ext cx="3839661" cy="2031325"/>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3. Eğitim Sonunda Ne Olur?</a:t>
            </a:r>
          </a:p>
          <a:p>
            <a:r>
              <a:rPr lang="tr-TR" sz="1400" b="1" dirty="0" err="1">
                <a:latin typeface="Calibri" panose="020F0502020204030204" pitchFamily="34" charset="0"/>
                <a:ea typeface="Calibri" panose="020F0502020204030204" pitchFamily="34" charset="0"/>
                <a:cs typeface="Calibri" panose="020F0502020204030204" pitchFamily="34" charset="0"/>
              </a:rPr>
              <a:t>Generator</a:t>
            </a:r>
            <a:r>
              <a:rPr lang="tr-TR" sz="1400" dirty="0">
                <a:latin typeface="Calibri" panose="020F0502020204030204" pitchFamily="34" charset="0"/>
                <a:ea typeface="Calibri" panose="020F0502020204030204" pitchFamily="34" charset="0"/>
                <a:cs typeface="Calibri" panose="020F0502020204030204" pitchFamily="34" charset="0"/>
              </a:rPr>
              <a:t>, MNIST rakamlarına çok benzeyen yüksek kaliteli görüntüler üretmeyi öğrenir.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b="1" dirty="0" err="1">
                <a:latin typeface="Calibri" panose="020F0502020204030204" pitchFamily="34" charset="0"/>
                <a:ea typeface="Calibri" panose="020F0502020204030204" pitchFamily="34" charset="0"/>
                <a:cs typeface="Calibri" panose="020F0502020204030204" pitchFamily="34" charset="0"/>
              </a:rPr>
              <a:t>Discriminator</a:t>
            </a:r>
            <a:r>
              <a:rPr lang="tr-TR" sz="1400" dirty="0">
                <a:latin typeface="Calibri" panose="020F0502020204030204" pitchFamily="34" charset="0"/>
                <a:ea typeface="Calibri" panose="020F0502020204030204" pitchFamily="34" charset="0"/>
                <a:cs typeface="Calibri" panose="020F0502020204030204" pitchFamily="34" charset="0"/>
              </a:rPr>
              <a:t> bu sahte görüntüleri ayırt etmekte zorlanmaya başlar.</a:t>
            </a:r>
          </a:p>
          <a:p>
            <a:r>
              <a:rPr lang="tr-TR" sz="1400" dirty="0">
                <a:latin typeface="Calibri" panose="020F0502020204030204" pitchFamily="34" charset="0"/>
                <a:ea typeface="Calibri" panose="020F0502020204030204" pitchFamily="34" charset="0"/>
                <a:cs typeface="Calibri" panose="020F0502020204030204" pitchFamily="34" charset="0"/>
              </a:rPr>
              <a:t>İki ağ birbirini </a:t>
            </a:r>
            <a:r>
              <a:rPr lang="tr-TR" sz="1400" dirty="0" err="1">
                <a:latin typeface="Calibri" panose="020F0502020204030204" pitchFamily="34" charset="0"/>
                <a:ea typeface="Calibri" panose="020F0502020204030204" pitchFamily="34" charset="0"/>
                <a:cs typeface="Calibri" panose="020F0502020204030204" pitchFamily="34" charset="0"/>
              </a:rPr>
              <a:t>itererek</a:t>
            </a:r>
            <a:r>
              <a:rPr lang="tr-TR" sz="1400" dirty="0">
                <a:latin typeface="Calibri" panose="020F0502020204030204" pitchFamily="34" charset="0"/>
                <a:ea typeface="Calibri" panose="020F0502020204030204" pitchFamily="34" charset="0"/>
                <a:cs typeface="Calibri" panose="020F0502020204030204" pitchFamily="34" charset="0"/>
              </a:rPr>
              <a:t> sürekli gelişir → </a:t>
            </a:r>
            <a:r>
              <a:rPr lang="tr-TR" sz="1400" i="1" dirty="0" err="1">
                <a:latin typeface="Calibri" panose="020F0502020204030204" pitchFamily="34" charset="0"/>
                <a:ea typeface="Calibri" panose="020F0502020204030204" pitchFamily="34" charset="0"/>
                <a:cs typeface="Calibri" panose="020F0502020204030204" pitchFamily="34" charset="0"/>
              </a:rPr>
              <a:t>Adversarial</a:t>
            </a:r>
            <a:r>
              <a:rPr lang="tr-TR" sz="1400" i="1" dirty="0">
                <a:latin typeface="Calibri" panose="020F0502020204030204" pitchFamily="34" charset="0"/>
                <a:ea typeface="Calibri" panose="020F0502020204030204" pitchFamily="34" charset="0"/>
                <a:cs typeface="Calibri" panose="020F0502020204030204" pitchFamily="34" charset="0"/>
              </a:rPr>
              <a:t> (çekişmeli) öğrenme.</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3908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içeren bir resim&#10;&#10;Yapay zeka tarafından oluşturulmuş içerik yanlış olabilir.">
            <a:extLst>
              <a:ext uri="{FF2B5EF4-FFF2-40B4-BE49-F238E27FC236}">
                <a16:creationId xmlns:a16="http://schemas.microsoft.com/office/drawing/2014/main" id="{160D7F46-89AF-FE7A-AA3F-0703FDA36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626389"/>
          </a:xfrm>
          <a:prstGeom prst="rect">
            <a:avLst/>
          </a:prstGeom>
        </p:spPr>
      </p:pic>
      <p:sp>
        <p:nvSpPr>
          <p:cNvPr id="4" name="Metin kutusu 3">
            <a:extLst>
              <a:ext uri="{FF2B5EF4-FFF2-40B4-BE49-F238E27FC236}">
                <a16:creationId xmlns:a16="http://schemas.microsoft.com/office/drawing/2014/main" id="{C6E54578-CFBB-97F6-D553-CF884232304A}"/>
              </a:ext>
            </a:extLst>
          </p:cNvPr>
          <p:cNvSpPr txBox="1"/>
          <p:nvPr/>
        </p:nvSpPr>
        <p:spPr>
          <a:xfrm>
            <a:off x="0" y="1117310"/>
            <a:ext cx="2438400" cy="2677656"/>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projede </a:t>
            </a:r>
            <a:r>
              <a:rPr lang="tr-TR" sz="1400" dirty="0" err="1">
                <a:latin typeface="Calibri" panose="020F0502020204030204" pitchFamily="34" charset="0"/>
                <a:ea typeface="Calibri" panose="020F0502020204030204" pitchFamily="34" charset="0"/>
                <a:cs typeface="Calibri" panose="020F0502020204030204" pitchFamily="34" charset="0"/>
              </a:rPr>
              <a:t>GAN’ler</a:t>
            </a:r>
            <a:r>
              <a:rPr lang="tr-TR" sz="1400" dirty="0">
                <a:latin typeface="Calibri" panose="020F0502020204030204" pitchFamily="34" charset="0"/>
                <a:ea typeface="Calibri" panose="020F0502020204030204" pitchFamily="34" charset="0"/>
                <a:cs typeface="Calibri" panose="020F0502020204030204" pitchFamily="34" charset="0"/>
              </a:rPr>
              <a:t> kullanılarak yeni ve yaratıcı moda ürünleri tasarlanması hedeflenir. </a:t>
            </a:r>
            <a:r>
              <a:rPr lang="tr-TR" sz="1400" dirty="0" err="1">
                <a:latin typeface="Calibri" panose="020F0502020204030204" pitchFamily="34" charset="0"/>
                <a:ea typeface="Calibri" panose="020F0502020204030204" pitchFamily="34" charset="0"/>
                <a:cs typeface="Calibri" panose="020F0502020204030204" pitchFamily="34" charset="0"/>
              </a:rPr>
              <a:t>GAN’lerin</a:t>
            </a:r>
            <a:r>
              <a:rPr lang="tr-TR" sz="1400" dirty="0">
                <a:latin typeface="Calibri" panose="020F0502020204030204" pitchFamily="34" charset="0"/>
                <a:ea typeface="Calibri" panose="020F0502020204030204" pitchFamily="34" charset="0"/>
                <a:cs typeface="Calibri" panose="020F0502020204030204" pitchFamily="34" charset="0"/>
              </a:rPr>
              <a:t> burada önemli olmasının nedeni, mevcut ürünlere </a:t>
            </a:r>
            <a:r>
              <a:rPr lang="tr-TR" sz="1400" i="1" dirty="0">
                <a:latin typeface="Calibri" panose="020F0502020204030204" pitchFamily="34" charset="0"/>
                <a:ea typeface="Calibri" panose="020F0502020204030204" pitchFamily="34" charset="0"/>
                <a:cs typeface="Calibri" panose="020F0502020204030204" pitchFamily="34" charset="0"/>
              </a:rPr>
              <a:t>benzer özgün ve çeşitlilik içeren</a:t>
            </a:r>
            <a:r>
              <a:rPr lang="tr-TR" sz="1400" dirty="0">
                <a:latin typeface="Calibri" panose="020F0502020204030204" pitchFamily="34" charset="0"/>
                <a:ea typeface="Calibri" panose="020F0502020204030204" pitchFamily="34" charset="0"/>
                <a:cs typeface="Calibri" panose="020F0502020204030204" pitchFamily="34" charset="0"/>
              </a:rPr>
              <a:t> tasarımlar üretebilmesidir. Böylece tasarımcılara ilham olur, kişiselleştirilmiş ürünler üretilebilir ve yaratıcı süreç hızlanabilir.</a:t>
            </a:r>
          </a:p>
        </p:txBody>
      </p:sp>
      <p:sp>
        <p:nvSpPr>
          <p:cNvPr id="5" name="Metin kutusu 4">
            <a:extLst>
              <a:ext uri="{FF2B5EF4-FFF2-40B4-BE49-F238E27FC236}">
                <a16:creationId xmlns:a16="http://schemas.microsoft.com/office/drawing/2014/main" id="{7194288D-82BB-58B2-C802-D655CABDCC14}"/>
              </a:ext>
            </a:extLst>
          </p:cNvPr>
          <p:cNvSpPr txBox="1"/>
          <p:nvPr/>
        </p:nvSpPr>
        <p:spPr>
          <a:xfrm>
            <a:off x="0" y="4172420"/>
            <a:ext cx="2330450" cy="2677656"/>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1. Veri Seti Hazırlama</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Gerçek kıyafet görselleri toplanır (tişört, ayakkabı, çanta vb.).</a:t>
            </a:r>
          </a:p>
          <a:p>
            <a:pPr marL="285750" indent="-285750">
              <a:buFont typeface="Arial" panose="020B0604020202020204" pitchFamily="34" charset="0"/>
              <a:buChar char="•"/>
            </a:pP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Görseller aynı boyuta getirilir (</a:t>
            </a:r>
            <a:r>
              <a:rPr lang="tr-TR" sz="1400" dirty="0" err="1">
                <a:latin typeface="Calibri" panose="020F0502020204030204" pitchFamily="34" charset="0"/>
                <a:ea typeface="Calibri" panose="020F0502020204030204" pitchFamily="34" charset="0"/>
                <a:cs typeface="Calibri" panose="020F0502020204030204" pitchFamily="34" charset="0"/>
              </a:rPr>
              <a:t>örn</a:t>
            </a:r>
            <a:r>
              <a:rPr lang="tr-TR" sz="1400" dirty="0">
                <a:latin typeface="Calibri" panose="020F0502020204030204" pitchFamily="34" charset="0"/>
                <a:ea typeface="Calibri" panose="020F0502020204030204" pitchFamily="34" charset="0"/>
                <a:cs typeface="Calibri" panose="020F0502020204030204" pitchFamily="34" charset="0"/>
              </a:rPr>
              <a:t>. 64×64, 128×128).</a:t>
            </a:r>
          </a:p>
          <a:p>
            <a:pPr marL="285750" indent="-285750">
              <a:buFont typeface="Arial" panose="020B0604020202020204" pitchFamily="34" charset="0"/>
              <a:buChar char="•"/>
            </a:pP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Normalizasyon uygulanır (−1 ile 1 aralığına çekme — </a:t>
            </a:r>
            <a:r>
              <a:rPr lang="tr-TR" sz="1400" dirty="0" err="1">
                <a:latin typeface="Calibri" panose="020F0502020204030204" pitchFamily="34" charset="0"/>
                <a:ea typeface="Calibri" panose="020F0502020204030204" pitchFamily="34" charset="0"/>
                <a:cs typeface="Calibri" panose="020F0502020204030204" pitchFamily="34" charset="0"/>
              </a:rPr>
              <a:t>GAN’lerde</a:t>
            </a:r>
            <a:r>
              <a:rPr lang="tr-TR" sz="1400" dirty="0">
                <a:latin typeface="Calibri" panose="020F0502020204030204" pitchFamily="34" charset="0"/>
                <a:ea typeface="Calibri" panose="020F0502020204030204" pitchFamily="34" charset="0"/>
                <a:cs typeface="Calibri" panose="020F0502020204030204" pitchFamily="34" charset="0"/>
              </a:rPr>
              <a:t> kritiktir).</a:t>
            </a:r>
          </a:p>
        </p:txBody>
      </p:sp>
      <p:sp>
        <p:nvSpPr>
          <p:cNvPr id="6" name="Metin kutusu 5">
            <a:extLst>
              <a:ext uri="{FF2B5EF4-FFF2-40B4-BE49-F238E27FC236}">
                <a16:creationId xmlns:a16="http://schemas.microsoft.com/office/drawing/2014/main" id="{D6872F63-D182-64C7-B4F0-B66AB848DCB6}"/>
              </a:ext>
            </a:extLst>
          </p:cNvPr>
          <p:cNvSpPr txBox="1"/>
          <p:nvPr/>
        </p:nvSpPr>
        <p:spPr>
          <a:xfrm>
            <a:off x="2330450" y="5626389"/>
            <a:ext cx="4991100" cy="1169551"/>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2. GAN Modelinin Kurulumu</a:t>
            </a:r>
          </a:p>
          <a:p>
            <a:pPr marL="285750" indent="-285750">
              <a:buFont typeface="Arial" panose="020B0604020202020204" pitchFamily="34" charset="0"/>
              <a:buChar char="•"/>
            </a:pPr>
            <a:r>
              <a:rPr lang="tr-TR" sz="1400" b="1" dirty="0" err="1">
                <a:latin typeface="Calibri" panose="020F0502020204030204" pitchFamily="34" charset="0"/>
                <a:ea typeface="Calibri" panose="020F0502020204030204" pitchFamily="34" charset="0"/>
                <a:cs typeface="Calibri" panose="020F0502020204030204" pitchFamily="34" charset="0"/>
              </a:rPr>
              <a:t>Generator</a:t>
            </a:r>
            <a:r>
              <a:rPr lang="tr-TR" sz="1400" dirty="0">
                <a:latin typeface="Calibri" panose="020F0502020204030204" pitchFamily="34" charset="0"/>
                <a:ea typeface="Calibri" panose="020F0502020204030204" pitchFamily="34" charset="0"/>
                <a:cs typeface="Calibri" panose="020F0502020204030204" pitchFamily="34" charset="0"/>
              </a:rPr>
              <a:t>, moda ürünlerine benzeyen yeni görseller üretir.</a:t>
            </a:r>
          </a:p>
          <a:p>
            <a:pPr marL="285750" indent="-285750">
              <a:buFont typeface="Arial" panose="020B0604020202020204" pitchFamily="34" charset="0"/>
              <a:buChar char="•"/>
            </a:pPr>
            <a:r>
              <a:rPr lang="tr-TR" sz="1400" b="1" dirty="0" err="1">
                <a:latin typeface="Calibri" panose="020F0502020204030204" pitchFamily="34" charset="0"/>
                <a:ea typeface="Calibri" panose="020F0502020204030204" pitchFamily="34" charset="0"/>
                <a:cs typeface="Calibri" panose="020F0502020204030204" pitchFamily="34" charset="0"/>
              </a:rPr>
              <a:t>Discriminator</a:t>
            </a:r>
            <a:r>
              <a:rPr lang="tr-TR" sz="1400" dirty="0">
                <a:latin typeface="Calibri" panose="020F0502020204030204" pitchFamily="34" charset="0"/>
                <a:ea typeface="Calibri" panose="020F0502020204030204" pitchFamily="34" charset="0"/>
                <a:cs typeface="Calibri" panose="020F0502020204030204" pitchFamily="34" charset="0"/>
              </a:rPr>
              <a:t>, gerçek ürün görselleri ile üretilmiş sahte görselleri ayırt etmeye çalışır.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İki ağ birlikte </a:t>
            </a:r>
            <a:r>
              <a:rPr lang="tr-TR" sz="1400" dirty="0" err="1">
                <a:latin typeface="Calibri" panose="020F0502020204030204" pitchFamily="34" charset="0"/>
                <a:ea typeface="Calibri" panose="020F0502020204030204" pitchFamily="34" charset="0"/>
                <a:cs typeface="Calibri" panose="020F0502020204030204" pitchFamily="34" charset="0"/>
              </a:rPr>
              <a:t>adversarial</a:t>
            </a:r>
            <a:r>
              <a:rPr lang="tr-TR" sz="1400" dirty="0">
                <a:latin typeface="Calibri" panose="020F0502020204030204" pitchFamily="34" charset="0"/>
                <a:ea typeface="Calibri" panose="020F0502020204030204" pitchFamily="34" charset="0"/>
                <a:cs typeface="Calibri" panose="020F0502020204030204" pitchFamily="34" charset="0"/>
              </a:rPr>
              <a:t> şekilde eğitilir.</a:t>
            </a:r>
          </a:p>
        </p:txBody>
      </p:sp>
      <p:sp>
        <p:nvSpPr>
          <p:cNvPr id="7" name="Metin kutusu 6">
            <a:extLst>
              <a:ext uri="{FF2B5EF4-FFF2-40B4-BE49-F238E27FC236}">
                <a16:creationId xmlns:a16="http://schemas.microsoft.com/office/drawing/2014/main" id="{F978E8AA-8A08-9DCD-1985-902C1784F276}"/>
              </a:ext>
            </a:extLst>
          </p:cNvPr>
          <p:cNvSpPr txBox="1"/>
          <p:nvPr/>
        </p:nvSpPr>
        <p:spPr>
          <a:xfrm>
            <a:off x="9950450" y="1022060"/>
            <a:ext cx="2260600" cy="4185761"/>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3. Elde Edilen Sonuçlar</a:t>
            </a:r>
          </a:p>
          <a:p>
            <a:r>
              <a:rPr lang="tr-TR" sz="1400" dirty="0">
                <a:latin typeface="Calibri" panose="020F0502020204030204" pitchFamily="34" charset="0"/>
                <a:ea typeface="Calibri" panose="020F0502020204030204" pitchFamily="34" charset="0"/>
                <a:cs typeface="Calibri" panose="020F0502020204030204" pitchFamily="34" charset="0"/>
              </a:rPr>
              <a:t>GAN eğitildikten sonra:</a:t>
            </a:r>
          </a:p>
          <a:p>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i="1" dirty="0">
                <a:latin typeface="Calibri" panose="020F0502020204030204" pitchFamily="34" charset="0"/>
                <a:ea typeface="Calibri" panose="020F0502020204030204" pitchFamily="34" charset="0"/>
                <a:cs typeface="Calibri" panose="020F0502020204030204" pitchFamily="34" charset="0"/>
              </a:rPr>
              <a:t>Yeni ve özgün tasarımlar </a:t>
            </a:r>
            <a:r>
              <a:rPr lang="tr-TR" sz="1400" dirty="0">
                <a:latin typeface="Calibri" panose="020F0502020204030204" pitchFamily="34" charset="0"/>
                <a:ea typeface="Calibri" panose="020F0502020204030204" pitchFamily="34" charset="0"/>
                <a:cs typeface="Calibri" panose="020F0502020204030204" pitchFamily="34" charset="0"/>
              </a:rPr>
              <a:t>üretilebilir.</a:t>
            </a:r>
          </a:p>
          <a:p>
            <a:pPr marL="285750" indent="-285750">
              <a:buFont typeface="Arial" panose="020B0604020202020204" pitchFamily="34" charset="0"/>
              <a:buChar char="•"/>
            </a:pP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Tasarımcılar bu çıktıları temel alarak ürün geliştirebilir.</a:t>
            </a:r>
          </a:p>
          <a:p>
            <a:pPr marL="285750" indent="-285750">
              <a:buFont typeface="Arial" panose="020B0604020202020204" pitchFamily="34" charset="0"/>
              <a:buChar char="•"/>
            </a:pP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Kullanıcı tercihlerine göre </a:t>
            </a:r>
            <a:r>
              <a:rPr lang="tr-TR" sz="1400" i="1" dirty="0">
                <a:latin typeface="Calibri" panose="020F0502020204030204" pitchFamily="34" charset="0"/>
                <a:ea typeface="Calibri" panose="020F0502020204030204" pitchFamily="34" charset="0"/>
                <a:cs typeface="Calibri" panose="020F0502020204030204" pitchFamily="34" charset="0"/>
              </a:rPr>
              <a:t>kişiselleştirilmiş ürün önerileri </a:t>
            </a:r>
            <a:r>
              <a:rPr lang="tr-TR" sz="1400" dirty="0">
                <a:latin typeface="Calibri" panose="020F0502020204030204" pitchFamily="34" charset="0"/>
                <a:ea typeface="Calibri" panose="020F0502020204030204" pitchFamily="34" charset="0"/>
                <a:cs typeface="Calibri" panose="020F0502020204030204" pitchFamily="34" charset="0"/>
              </a:rPr>
              <a:t>üretilebilir.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Kısacası </a:t>
            </a:r>
            <a:r>
              <a:rPr lang="tr-TR" sz="1400" dirty="0" err="1">
                <a:latin typeface="Calibri" panose="020F0502020204030204" pitchFamily="34" charset="0"/>
                <a:ea typeface="Calibri" panose="020F0502020204030204" pitchFamily="34" charset="0"/>
                <a:cs typeface="Calibri" panose="020F0502020204030204" pitchFamily="34" charset="0"/>
              </a:rPr>
              <a:t>GAN’ler</a:t>
            </a:r>
            <a:r>
              <a:rPr lang="tr-TR" sz="1400" dirty="0">
                <a:latin typeface="Calibri" panose="020F0502020204030204" pitchFamily="34" charset="0"/>
                <a:ea typeface="Calibri" panose="020F0502020204030204" pitchFamily="34" charset="0"/>
                <a:cs typeface="Calibri" panose="020F0502020204030204" pitchFamily="34" charset="0"/>
              </a:rPr>
              <a:t>, moda alanında yaratıcılığı artıran, tasarımı hızlandıran ve yeni fikirler oluşturan güçlü bir teknolojidir.</a:t>
            </a:r>
          </a:p>
        </p:txBody>
      </p:sp>
    </p:spTree>
    <p:extLst>
      <p:ext uri="{BB962C8B-B14F-4D97-AF65-F5344CB8AC3E}">
        <p14:creationId xmlns:p14="http://schemas.microsoft.com/office/powerpoint/2010/main" val="381260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diyagram içeren bir resim&#10;&#10;Yapay zeka tarafından oluşturulmuş içerik yanlış olabilir.">
            <a:extLst>
              <a:ext uri="{FF2B5EF4-FFF2-40B4-BE49-F238E27FC236}">
                <a16:creationId xmlns:a16="http://schemas.microsoft.com/office/drawing/2014/main" id="{00DD0A5A-F3EE-996E-215C-3992CDA1D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9601"/>
            <a:ext cx="12192000" cy="5778797"/>
          </a:xfrm>
          <a:prstGeom prst="rect">
            <a:avLst/>
          </a:prstGeom>
        </p:spPr>
      </p:pic>
      <p:sp>
        <p:nvSpPr>
          <p:cNvPr id="4" name="Metin kutusu 3">
            <a:extLst>
              <a:ext uri="{FF2B5EF4-FFF2-40B4-BE49-F238E27FC236}">
                <a16:creationId xmlns:a16="http://schemas.microsoft.com/office/drawing/2014/main" id="{D6EB83B4-80B4-1B5F-2C90-BFAFE9F90B4C}"/>
              </a:ext>
            </a:extLst>
          </p:cNvPr>
          <p:cNvSpPr txBox="1"/>
          <p:nvPr/>
        </p:nvSpPr>
        <p:spPr>
          <a:xfrm>
            <a:off x="152400" y="3428999"/>
            <a:ext cx="3448050" cy="2677656"/>
          </a:xfrm>
          <a:prstGeom prst="rect">
            <a:avLst/>
          </a:prstGeom>
          <a:noFill/>
        </p:spPr>
        <p:txBody>
          <a:bodyPr wrap="square" rtlCol="0">
            <a:spAutoFit/>
          </a:bodyPr>
          <a:lstStyle/>
          <a:p>
            <a:r>
              <a:rPr lang="tr-TR" sz="1400" dirty="0" err="1">
                <a:latin typeface="Calibri" panose="020F0502020204030204" pitchFamily="34" charset="0"/>
                <a:ea typeface="Calibri" panose="020F0502020204030204" pitchFamily="34" charset="0"/>
                <a:cs typeface="Calibri" panose="020F0502020204030204" pitchFamily="34" charset="0"/>
              </a:rPr>
              <a:t>RBFN’ler</a:t>
            </a:r>
            <a:r>
              <a:rPr lang="tr-TR" sz="1400" dirty="0">
                <a:latin typeface="Calibri" panose="020F0502020204030204" pitchFamily="34" charset="0"/>
                <a:ea typeface="Calibri" panose="020F0502020204030204" pitchFamily="34" charset="0"/>
                <a:cs typeface="Calibri" panose="020F0502020204030204" pitchFamily="34" charset="0"/>
              </a:rPr>
              <a:t>, temelde bir </a:t>
            </a:r>
            <a:r>
              <a:rPr lang="tr-TR" sz="1400" i="1" dirty="0">
                <a:latin typeface="Calibri" panose="020F0502020204030204" pitchFamily="34" charset="0"/>
                <a:ea typeface="Calibri" panose="020F0502020204030204" pitchFamily="34" charset="0"/>
                <a:cs typeface="Calibri" panose="020F0502020204030204" pitchFamily="34" charset="0"/>
              </a:rPr>
              <a:t>girdi katmanı, </a:t>
            </a:r>
            <a:r>
              <a:rPr lang="tr-TR" sz="1400" i="1" dirty="0" err="1">
                <a:latin typeface="Calibri" panose="020F0502020204030204" pitchFamily="34" charset="0"/>
                <a:ea typeface="Calibri" panose="020F0502020204030204" pitchFamily="34" charset="0"/>
                <a:cs typeface="Calibri" panose="020F0502020204030204" pitchFamily="34" charset="0"/>
              </a:rPr>
              <a:t>radial</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basis</a:t>
            </a:r>
            <a:r>
              <a:rPr lang="tr-TR" sz="1400" i="1" dirty="0">
                <a:latin typeface="Calibri" panose="020F0502020204030204" pitchFamily="34" charset="0"/>
                <a:ea typeface="Calibri" panose="020F0502020204030204" pitchFamily="34" charset="0"/>
                <a:cs typeface="Calibri" panose="020F0502020204030204" pitchFamily="34" charset="0"/>
              </a:rPr>
              <a:t> (RBF) içeren gizli katman</a:t>
            </a:r>
            <a:r>
              <a:rPr lang="tr-TR" sz="1400" dirty="0">
                <a:latin typeface="Calibri" panose="020F0502020204030204" pitchFamily="34" charset="0"/>
                <a:ea typeface="Calibri" panose="020F0502020204030204" pitchFamily="34" charset="0"/>
                <a:cs typeface="Calibri" panose="020F0502020204030204" pitchFamily="34" charset="0"/>
              </a:rPr>
              <a:t> ve </a:t>
            </a:r>
            <a:r>
              <a:rPr lang="tr-TR" sz="1400" i="1" dirty="0">
                <a:latin typeface="Calibri" panose="020F0502020204030204" pitchFamily="34" charset="0"/>
                <a:ea typeface="Calibri" panose="020F0502020204030204" pitchFamily="34" charset="0"/>
                <a:cs typeface="Calibri" panose="020F0502020204030204" pitchFamily="34" charset="0"/>
              </a:rPr>
              <a:t>çıktı katmanından </a:t>
            </a:r>
            <a:r>
              <a:rPr lang="tr-TR" sz="1400" dirty="0">
                <a:latin typeface="Calibri" panose="020F0502020204030204" pitchFamily="34" charset="0"/>
                <a:ea typeface="Calibri" panose="020F0502020204030204" pitchFamily="34" charset="0"/>
                <a:cs typeface="Calibri" panose="020F0502020204030204" pitchFamily="34" charset="0"/>
              </a:rPr>
              <a:t>oluşan yapay sinir ağı modelleridir. Yapı olarak </a:t>
            </a:r>
            <a:r>
              <a:rPr lang="tr-TR" sz="1400" dirty="0" err="1">
                <a:latin typeface="Calibri" panose="020F0502020204030204" pitchFamily="34" charset="0"/>
                <a:ea typeface="Calibri" panose="020F0502020204030204" pitchFamily="34" charset="0"/>
                <a:cs typeface="Calibri" panose="020F0502020204030204" pitchFamily="34" charset="0"/>
              </a:rPr>
              <a:t>ANN’e</a:t>
            </a:r>
            <a:r>
              <a:rPr lang="tr-TR" sz="1400" dirty="0">
                <a:latin typeface="Calibri" panose="020F0502020204030204" pitchFamily="34" charset="0"/>
                <a:ea typeface="Calibri" panose="020F0502020204030204" pitchFamily="34" charset="0"/>
                <a:cs typeface="Calibri" panose="020F0502020204030204" pitchFamily="34" charset="0"/>
              </a:rPr>
              <a:t> benzerler ancak gizli katmanda aktivasyon fonksiyonu olarak radyal temelli fonksiyonlar (</a:t>
            </a:r>
            <a:r>
              <a:rPr lang="tr-TR" sz="1400" i="1" dirty="0">
                <a:latin typeface="Calibri" panose="020F0502020204030204" pitchFamily="34" charset="0"/>
                <a:ea typeface="Calibri" panose="020F0502020204030204" pitchFamily="34" charset="0"/>
                <a:cs typeface="Calibri" panose="020F0502020204030204" pitchFamily="34" charset="0"/>
              </a:rPr>
              <a:t>genellikle Gauss fonksiyonu</a:t>
            </a:r>
            <a:r>
              <a:rPr lang="tr-TR" sz="1400" dirty="0">
                <a:latin typeface="Calibri" panose="020F0502020204030204" pitchFamily="34" charset="0"/>
                <a:ea typeface="Calibri" panose="020F0502020204030204" pitchFamily="34" charset="0"/>
                <a:cs typeface="Calibri" panose="020F0502020204030204" pitchFamily="34" charset="0"/>
              </a:rPr>
              <a:t>) kullanılır.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t>Eğitim kısmı </a:t>
            </a:r>
            <a:r>
              <a:rPr lang="tr-TR" sz="1400" i="1" dirty="0"/>
              <a:t>ANN</a:t>
            </a:r>
            <a:r>
              <a:rPr lang="tr-TR" sz="1400" dirty="0"/>
              <a:t> ile aynı mantığa sahip; ağırlık güncellemeleri, ileri—geri yayılım gibi süreçler genel olarak diğer sinir ağlarına benzerdir.</a:t>
            </a:r>
            <a:endParaRPr lang="tr-TR"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1733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metin, ekran görüntüsü, yazı tipi, tasarım içeren bir resim&#10;&#10;Yapay zeka tarafından oluşturulmuş içerik yanlış olabilir.">
            <a:extLst>
              <a:ext uri="{FF2B5EF4-FFF2-40B4-BE49-F238E27FC236}">
                <a16:creationId xmlns:a16="http://schemas.microsoft.com/office/drawing/2014/main" id="{0548C0F1-A303-5E17-4419-82A9E323E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14" y="977774"/>
            <a:ext cx="12097372" cy="490245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Mürekkep 1">
                <a:extLst>
                  <a:ext uri="{FF2B5EF4-FFF2-40B4-BE49-F238E27FC236}">
                    <a16:creationId xmlns:a16="http://schemas.microsoft.com/office/drawing/2014/main" id="{C4924F89-A429-462C-451A-8CE3D5E61E6E}"/>
                  </a:ext>
                </a:extLst>
              </p14:cNvPr>
              <p14:cNvContentPartPr/>
              <p14:nvPr/>
            </p14:nvContentPartPr>
            <p14:xfrm>
              <a:off x="3370634" y="3857296"/>
              <a:ext cx="253080" cy="253800"/>
            </p14:xfrm>
          </p:contentPart>
        </mc:Choice>
        <mc:Fallback xmlns="">
          <p:pic>
            <p:nvPicPr>
              <p:cNvPr id="2" name="Mürekkep 1">
                <a:extLst>
                  <a:ext uri="{FF2B5EF4-FFF2-40B4-BE49-F238E27FC236}">
                    <a16:creationId xmlns:a16="http://schemas.microsoft.com/office/drawing/2014/main" id="{C4924F89-A429-462C-451A-8CE3D5E61E6E}"/>
                  </a:ext>
                </a:extLst>
              </p:cNvPr>
              <p:cNvPicPr/>
              <p:nvPr/>
            </p:nvPicPr>
            <p:blipFill>
              <a:blip r:embed="rId4"/>
              <a:stretch>
                <a:fillRect/>
              </a:stretch>
            </p:blipFill>
            <p:spPr>
              <a:xfrm>
                <a:off x="3307994" y="3794656"/>
                <a:ext cx="378720" cy="379440"/>
              </a:xfrm>
              <a:prstGeom prst="rect">
                <a:avLst/>
              </a:prstGeom>
            </p:spPr>
          </p:pic>
        </mc:Fallback>
      </mc:AlternateContent>
    </p:spTree>
    <p:extLst>
      <p:ext uri="{BB962C8B-B14F-4D97-AF65-F5344CB8AC3E}">
        <p14:creationId xmlns:p14="http://schemas.microsoft.com/office/powerpoint/2010/main" val="468759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diyagram içeren bir resim&#10;&#10;Yapay zeka tarafından oluşturulmuş içerik yanlış olabilir.">
            <a:extLst>
              <a:ext uri="{FF2B5EF4-FFF2-40B4-BE49-F238E27FC236}">
                <a16:creationId xmlns:a16="http://schemas.microsoft.com/office/drawing/2014/main" id="{078E5839-82BE-809E-2019-423A6CF15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677192"/>
          </a:xfrm>
          <a:prstGeom prst="rect">
            <a:avLst/>
          </a:prstGeom>
        </p:spPr>
      </p:pic>
      <p:sp>
        <p:nvSpPr>
          <p:cNvPr id="4" name="Metin kutusu 3">
            <a:extLst>
              <a:ext uri="{FF2B5EF4-FFF2-40B4-BE49-F238E27FC236}">
                <a16:creationId xmlns:a16="http://schemas.microsoft.com/office/drawing/2014/main" id="{49463E05-C913-35B5-9ED7-9FE43F2442AE}"/>
              </a:ext>
            </a:extLst>
          </p:cNvPr>
          <p:cNvSpPr txBox="1"/>
          <p:nvPr/>
        </p:nvSpPr>
        <p:spPr>
          <a:xfrm>
            <a:off x="7004050" y="0"/>
            <a:ext cx="5187950" cy="954107"/>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problemde, bir binanın veya fabrikanın gelecekteki enerji tüketimini tahmin etmek için </a:t>
            </a:r>
            <a:r>
              <a:rPr lang="tr-TR" sz="1400" dirty="0" err="1">
                <a:latin typeface="Calibri" panose="020F0502020204030204" pitchFamily="34" charset="0"/>
                <a:ea typeface="Calibri" panose="020F0502020204030204" pitchFamily="34" charset="0"/>
                <a:cs typeface="Calibri" panose="020F0502020204030204" pitchFamily="34" charset="0"/>
              </a:rPr>
              <a:t>RBFN’ler</a:t>
            </a:r>
            <a:r>
              <a:rPr lang="tr-TR" sz="1400" dirty="0">
                <a:latin typeface="Calibri" panose="020F0502020204030204" pitchFamily="34" charset="0"/>
                <a:ea typeface="Calibri" panose="020F0502020204030204" pitchFamily="34" charset="0"/>
                <a:cs typeface="Calibri" panose="020F0502020204030204" pitchFamily="34" charset="0"/>
              </a:rPr>
              <a:t> kullanılabilir. Amaç; verimliliği artırmak, maliyetleri azaltmak ve enerji planlamasını optimize etmektir.</a:t>
            </a:r>
          </a:p>
        </p:txBody>
      </p:sp>
      <p:sp>
        <p:nvSpPr>
          <p:cNvPr id="5" name="Metin kutusu 4">
            <a:extLst>
              <a:ext uri="{FF2B5EF4-FFF2-40B4-BE49-F238E27FC236}">
                <a16:creationId xmlns:a16="http://schemas.microsoft.com/office/drawing/2014/main" id="{7C504660-D0B2-5302-1E84-337990C0F805}"/>
              </a:ext>
            </a:extLst>
          </p:cNvPr>
          <p:cNvSpPr txBox="1"/>
          <p:nvPr/>
        </p:nvSpPr>
        <p:spPr>
          <a:xfrm>
            <a:off x="0" y="1009650"/>
            <a:ext cx="3454400" cy="2246769"/>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Veri Toplama</a:t>
            </a:r>
          </a:p>
          <a:p>
            <a:r>
              <a:rPr lang="tr-TR" sz="1400" dirty="0">
                <a:latin typeface="Calibri" panose="020F0502020204030204" pitchFamily="34" charset="0"/>
                <a:ea typeface="Calibri" panose="020F0502020204030204" pitchFamily="34" charset="0"/>
                <a:cs typeface="Calibri" panose="020F0502020204030204" pitchFamily="34" charset="0"/>
              </a:rPr>
              <a:t>Tahminleme için şu tür veriler toplanır: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Enerji tüketimi (kWh, günlük/haftalık/saatlik)</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Tarih ve saat bilgisi (gece–gündüz farkı çok etkili olduğu için kritik)</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Hava durumu (sıcaklık, nem, güneş ışınımı gibi çevresel faktörler)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Binanın kullanım yoğunluğu (gerekliyse)</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95A2C829-46DB-3750-1FBC-935476E8442A}"/>
              </a:ext>
            </a:extLst>
          </p:cNvPr>
          <p:cNvSpPr txBox="1"/>
          <p:nvPr/>
        </p:nvSpPr>
        <p:spPr>
          <a:xfrm>
            <a:off x="0" y="3874631"/>
            <a:ext cx="4533900" cy="2246769"/>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Model Eğitimi (RBFN)</a:t>
            </a:r>
          </a:p>
          <a:p>
            <a:r>
              <a:rPr lang="tr-TR" sz="1400" dirty="0">
                <a:latin typeface="Calibri" panose="020F0502020204030204" pitchFamily="34" charset="0"/>
                <a:ea typeface="Calibri" panose="020F0502020204030204" pitchFamily="34" charset="0"/>
                <a:cs typeface="Calibri" panose="020F0502020204030204" pitchFamily="34" charset="0"/>
              </a:rPr>
              <a:t>RBFN, </a:t>
            </a:r>
            <a:r>
              <a:rPr lang="tr-TR" sz="1400" dirty="0" err="1">
                <a:latin typeface="Calibri" panose="020F0502020204030204" pitchFamily="34" charset="0"/>
                <a:ea typeface="Calibri" panose="020F0502020204030204" pitchFamily="34" charset="0"/>
                <a:cs typeface="Calibri" panose="020F0502020204030204" pitchFamily="34" charset="0"/>
              </a:rPr>
              <a:t>ANN’e</a:t>
            </a:r>
            <a:r>
              <a:rPr lang="tr-TR" sz="1400" dirty="0">
                <a:latin typeface="Calibri" panose="020F0502020204030204" pitchFamily="34" charset="0"/>
                <a:ea typeface="Calibri" panose="020F0502020204030204" pitchFamily="34" charset="0"/>
                <a:cs typeface="Calibri" panose="020F0502020204030204" pitchFamily="34" charset="0"/>
              </a:rPr>
              <a:t> çok benzeyen bir şekilde eğitilir.</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Ancak fark şu noktadadır:</a:t>
            </a:r>
          </a:p>
          <a:p>
            <a:r>
              <a:rPr lang="tr-TR" sz="1400" i="1" dirty="0">
                <a:latin typeface="Calibri" panose="020F0502020204030204" pitchFamily="34" charset="0"/>
                <a:ea typeface="Calibri" panose="020F0502020204030204" pitchFamily="34" charset="0"/>
                <a:cs typeface="Calibri" panose="020F0502020204030204" pitchFamily="34" charset="0"/>
              </a:rPr>
              <a:t>Gizli Katman: Radyal Temelli Fonksiyonlar</a:t>
            </a:r>
          </a:p>
          <a:p>
            <a:r>
              <a:rPr lang="tr-TR" sz="1400" dirty="0">
                <a:latin typeface="Calibri" panose="020F0502020204030204" pitchFamily="34" charset="0"/>
                <a:ea typeface="Calibri" panose="020F0502020204030204" pitchFamily="34" charset="0"/>
                <a:cs typeface="Calibri" panose="020F0502020204030204" pitchFamily="34" charset="0"/>
              </a:rPr>
              <a:t>Gizli katmanda her nöron, girdi ile kendi merkezi arasındaki uzaklığı hesaplar.</a:t>
            </a:r>
          </a:p>
          <a:p>
            <a:r>
              <a:rPr lang="tr-TR" sz="1400" dirty="0">
                <a:latin typeface="Calibri" panose="020F0502020204030204" pitchFamily="34" charset="0"/>
                <a:ea typeface="Calibri" panose="020F0502020204030204" pitchFamily="34" charset="0"/>
                <a:cs typeface="Calibri" panose="020F0502020204030204" pitchFamily="34" charset="0"/>
              </a:rPr>
              <a:t>Bu uzaklık bir Gauss fonksiyonuna sokulur ve nöronun aktivasyonu belirlenir.</a:t>
            </a:r>
          </a:p>
          <a:p>
            <a:r>
              <a:rPr lang="tr-TR" sz="1400" dirty="0">
                <a:latin typeface="Calibri" panose="020F0502020204030204" pitchFamily="34" charset="0"/>
                <a:ea typeface="Calibri" panose="020F0502020204030204" pitchFamily="34" charset="0"/>
                <a:cs typeface="Calibri" panose="020F0502020204030204" pitchFamily="34" charset="0"/>
              </a:rPr>
              <a:t>Bu süreç girdi verisini daha yüksek boyutlu bir özellik uzayına dönüştürür.</a:t>
            </a:r>
          </a:p>
        </p:txBody>
      </p:sp>
      <p:sp>
        <p:nvSpPr>
          <p:cNvPr id="7" name="Metin kutusu 6">
            <a:extLst>
              <a:ext uri="{FF2B5EF4-FFF2-40B4-BE49-F238E27FC236}">
                <a16:creationId xmlns:a16="http://schemas.microsoft.com/office/drawing/2014/main" id="{1BA35B60-4D49-4A71-B7DF-AD6952DD3C06}"/>
              </a:ext>
            </a:extLst>
          </p:cNvPr>
          <p:cNvSpPr txBox="1"/>
          <p:nvPr/>
        </p:nvSpPr>
        <p:spPr>
          <a:xfrm>
            <a:off x="0" y="6121400"/>
            <a:ext cx="12058650" cy="954107"/>
          </a:xfrm>
          <a:prstGeom prst="rect">
            <a:avLst/>
          </a:prstGeom>
          <a:noFill/>
        </p:spPr>
        <p:txBody>
          <a:bodyPr wrap="square" rtlCol="0">
            <a:spAutoFit/>
          </a:bodyPr>
          <a:lstStyle/>
          <a:p>
            <a:r>
              <a:rPr lang="tr-TR" sz="1400" i="1" dirty="0">
                <a:latin typeface="Calibri" panose="020F0502020204030204" pitchFamily="34" charset="0"/>
                <a:ea typeface="Calibri" panose="020F0502020204030204" pitchFamily="34" charset="0"/>
                <a:cs typeface="Calibri" panose="020F0502020204030204" pitchFamily="34" charset="0"/>
              </a:rPr>
              <a:t>“Yüksek boyutlu uzaya dönüştürme” nedir? (Kısaca)</a:t>
            </a:r>
          </a:p>
          <a:p>
            <a:r>
              <a:rPr lang="tr-TR" sz="1400" dirty="0">
                <a:latin typeface="Calibri" panose="020F0502020204030204" pitchFamily="34" charset="0"/>
                <a:ea typeface="Calibri" panose="020F0502020204030204" pitchFamily="34" charset="0"/>
                <a:cs typeface="Calibri" panose="020F0502020204030204" pitchFamily="34" charset="0"/>
              </a:rPr>
              <a:t>Bu, veriyi daha ayrıştırılabilir hâle getirmek demektir.</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Örneğin, orijinal girdiler doğrusal olarak ayrılamıyorsa, RBF dönüşümü sayesinde </a:t>
            </a:r>
            <a:r>
              <a:rPr lang="tr-TR" sz="1400" i="1" dirty="0">
                <a:latin typeface="Calibri" panose="020F0502020204030204" pitchFamily="34" charset="0"/>
                <a:ea typeface="Calibri" panose="020F0502020204030204" pitchFamily="34" charset="0"/>
                <a:cs typeface="Calibri" panose="020F0502020204030204" pitchFamily="34" charset="0"/>
              </a:rPr>
              <a:t>daha ayrıştırılabilir bir özellik alanına taşınır </a:t>
            </a:r>
            <a:r>
              <a:rPr lang="tr-TR" sz="1400" dirty="0">
                <a:latin typeface="Calibri" panose="020F0502020204030204" pitchFamily="34" charset="0"/>
                <a:ea typeface="Calibri" panose="020F0502020204030204" pitchFamily="34" charset="0"/>
                <a:cs typeface="Calibri" panose="020F0502020204030204" pitchFamily="34" charset="0"/>
              </a:rPr>
              <a:t>ve model daha kolay öğrenir.</a:t>
            </a:r>
          </a:p>
          <a:p>
            <a:endParaRPr lang="tr-TR" sz="1400" dirty="0"/>
          </a:p>
        </p:txBody>
      </p:sp>
      <p:sp>
        <p:nvSpPr>
          <p:cNvPr id="8" name="Metin kutusu 7">
            <a:extLst>
              <a:ext uri="{FF2B5EF4-FFF2-40B4-BE49-F238E27FC236}">
                <a16:creationId xmlns:a16="http://schemas.microsoft.com/office/drawing/2014/main" id="{F6D00CDE-D33A-0579-375F-14C2A7D0C7F3}"/>
              </a:ext>
            </a:extLst>
          </p:cNvPr>
          <p:cNvSpPr txBox="1"/>
          <p:nvPr/>
        </p:nvSpPr>
        <p:spPr>
          <a:xfrm>
            <a:off x="7115350" y="5017630"/>
            <a:ext cx="5136342" cy="1384995"/>
          </a:xfrm>
          <a:prstGeom prst="rect">
            <a:avLst/>
          </a:prstGeom>
          <a:noFill/>
        </p:spPr>
        <p:txBody>
          <a:bodyPr wrap="non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Eğitim Süreci</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RBF merkezleri belirlenir (k-</a:t>
            </a:r>
            <a:r>
              <a:rPr lang="tr-TR" sz="1400" dirty="0" err="1">
                <a:latin typeface="Calibri" panose="020F0502020204030204" pitchFamily="34" charset="0"/>
                <a:ea typeface="Calibri" panose="020F0502020204030204" pitchFamily="34" charset="0"/>
                <a:cs typeface="Calibri" panose="020F0502020204030204" pitchFamily="34" charset="0"/>
              </a:rPr>
              <a:t>means</a:t>
            </a:r>
            <a:r>
              <a:rPr lang="tr-TR" sz="1400" dirty="0">
                <a:latin typeface="Calibri" panose="020F0502020204030204" pitchFamily="34" charset="0"/>
                <a:ea typeface="Calibri" panose="020F0502020204030204" pitchFamily="34" charset="0"/>
                <a:cs typeface="Calibri" panose="020F0502020204030204" pitchFamily="34" charset="0"/>
              </a:rPr>
              <a:t> benzeri yöntemlerle olabilir).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Gizli katmanın çıktıları hesaplanır.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Çıktı katmanındaki ağırlıklar hata fonksiyonuna göre güncellenir.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Genel süreç </a:t>
            </a:r>
            <a:r>
              <a:rPr lang="tr-TR" sz="1400" dirty="0" err="1">
                <a:latin typeface="Calibri" panose="020F0502020204030204" pitchFamily="34" charset="0"/>
                <a:ea typeface="Calibri" panose="020F0502020204030204" pitchFamily="34" charset="0"/>
                <a:cs typeface="Calibri" panose="020F0502020204030204" pitchFamily="34" charset="0"/>
              </a:rPr>
              <a:t>ANN’e</a:t>
            </a:r>
            <a:r>
              <a:rPr lang="tr-TR" sz="1400" dirty="0">
                <a:latin typeface="Calibri" panose="020F0502020204030204" pitchFamily="34" charset="0"/>
                <a:ea typeface="Calibri" panose="020F0502020204030204" pitchFamily="34" charset="0"/>
                <a:cs typeface="Calibri" panose="020F0502020204030204" pitchFamily="34" charset="0"/>
              </a:rPr>
              <a:t> benzer şekilde ileri—geri yayılım içerir.</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
        <p:nvSpPr>
          <p:cNvPr id="9" name="Metin kutusu 8">
            <a:extLst>
              <a:ext uri="{FF2B5EF4-FFF2-40B4-BE49-F238E27FC236}">
                <a16:creationId xmlns:a16="http://schemas.microsoft.com/office/drawing/2014/main" id="{FB05229E-2AE9-1309-16E7-4C95BA056D17}"/>
              </a:ext>
            </a:extLst>
          </p:cNvPr>
          <p:cNvSpPr txBox="1"/>
          <p:nvPr/>
        </p:nvSpPr>
        <p:spPr>
          <a:xfrm>
            <a:off x="-59692" y="807005"/>
            <a:ext cx="287258" cy="323165"/>
          </a:xfrm>
          <a:prstGeom prst="rect">
            <a:avLst/>
          </a:prstGeom>
          <a:noFill/>
        </p:spPr>
        <p:txBody>
          <a:bodyPr wrap="none" rtlCol="0">
            <a:spAutoFit/>
          </a:bodyPr>
          <a:lstStyle/>
          <a:p>
            <a:r>
              <a:rPr lang="tr-TR" sz="1500" b="1" dirty="0">
                <a:solidFill>
                  <a:srgbClr val="FF0000"/>
                </a:solidFill>
                <a:effectLst>
                  <a:outerShdw blurRad="38100" dist="38100" dir="2700000" algn="tl">
                    <a:srgbClr val="000000">
                      <a:alpha val="43137"/>
                    </a:srgbClr>
                  </a:outerShdw>
                </a:effectLst>
              </a:rPr>
              <a:t>1</a:t>
            </a:r>
          </a:p>
        </p:txBody>
      </p:sp>
      <p:sp>
        <p:nvSpPr>
          <p:cNvPr id="10" name="Metin kutusu 9">
            <a:extLst>
              <a:ext uri="{FF2B5EF4-FFF2-40B4-BE49-F238E27FC236}">
                <a16:creationId xmlns:a16="http://schemas.microsoft.com/office/drawing/2014/main" id="{679FD121-9D20-B9FB-AE17-1425ECB9FC28}"/>
              </a:ext>
            </a:extLst>
          </p:cNvPr>
          <p:cNvSpPr txBox="1"/>
          <p:nvPr/>
        </p:nvSpPr>
        <p:spPr>
          <a:xfrm>
            <a:off x="-48026" y="3664767"/>
            <a:ext cx="287258" cy="323165"/>
          </a:xfrm>
          <a:prstGeom prst="rect">
            <a:avLst/>
          </a:prstGeom>
          <a:noFill/>
        </p:spPr>
        <p:txBody>
          <a:bodyPr wrap="none" rtlCol="0">
            <a:spAutoFit/>
          </a:bodyPr>
          <a:lstStyle/>
          <a:p>
            <a:r>
              <a:rPr lang="tr-TR" sz="1500" b="1" dirty="0">
                <a:solidFill>
                  <a:srgbClr val="FF0000"/>
                </a:solidFill>
                <a:effectLst>
                  <a:outerShdw blurRad="38100" dist="38100" dir="2700000" algn="tl">
                    <a:srgbClr val="000000">
                      <a:alpha val="43137"/>
                    </a:srgbClr>
                  </a:outerShdw>
                </a:effectLst>
              </a:rPr>
              <a:t>2</a:t>
            </a:r>
          </a:p>
        </p:txBody>
      </p:sp>
      <p:sp>
        <p:nvSpPr>
          <p:cNvPr id="11" name="Metin kutusu 10">
            <a:extLst>
              <a:ext uri="{FF2B5EF4-FFF2-40B4-BE49-F238E27FC236}">
                <a16:creationId xmlns:a16="http://schemas.microsoft.com/office/drawing/2014/main" id="{94766946-F2A0-5291-51B8-CB2DC361195F}"/>
              </a:ext>
            </a:extLst>
          </p:cNvPr>
          <p:cNvSpPr txBox="1"/>
          <p:nvPr/>
        </p:nvSpPr>
        <p:spPr>
          <a:xfrm>
            <a:off x="6971721" y="4982614"/>
            <a:ext cx="287258" cy="323165"/>
          </a:xfrm>
          <a:prstGeom prst="rect">
            <a:avLst/>
          </a:prstGeom>
          <a:noFill/>
        </p:spPr>
        <p:txBody>
          <a:bodyPr wrap="none" rtlCol="0">
            <a:spAutoFit/>
          </a:bodyPr>
          <a:lstStyle/>
          <a:p>
            <a:r>
              <a:rPr lang="tr-TR" sz="1500" b="1" dirty="0">
                <a:solidFill>
                  <a:srgbClr val="FF0000"/>
                </a:solidFill>
                <a:effectLst>
                  <a:outerShdw blurRad="38100" dist="38100" dir="2700000" algn="tl">
                    <a:srgbClr val="000000">
                      <a:alpha val="43137"/>
                    </a:srgbClr>
                  </a:outerShdw>
                </a:effectLst>
              </a:rPr>
              <a:t>3</a:t>
            </a:r>
          </a:p>
        </p:txBody>
      </p:sp>
      <p:sp>
        <p:nvSpPr>
          <p:cNvPr id="12" name="Metin kutusu 11">
            <a:extLst>
              <a:ext uri="{FF2B5EF4-FFF2-40B4-BE49-F238E27FC236}">
                <a16:creationId xmlns:a16="http://schemas.microsoft.com/office/drawing/2014/main" id="{95CF7E0E-AE2D-0C63-1B15-4618CD3BE09B}"/>
              </a:ext>
            </a:extLst>
          </p:cNvPr>
          <p:cNvSpPr txBox="1"/>
          <p:nvPr/>
        </p:nvSpPr>
        <p:spPr>
          <a:xfrm>
            <a:off x="7004050" y="995856"/>
            <a:ext cx="287258" cy="323165"/>
          </a:xfrm>
          <a:prstGeom prst="rect">
            <a:avLst/>
          </a:prstGeom>
          <a:noFill/>
        </p:spPr>
        <p:txBody>
          <a:bodyPr wrap="none" rtlCol="0">
            <a:spAutoFit/>
          </a:bodyPr>
          <a:lstStyle/>
          <a:p>
            <a:r>
              <a:rPr lang="tr-TR" sz="1500" b="1" dirty="0">
                <a:solidFill>
                  <a:srgbClr val="FF0000"/>
                </a:solidFill>
                <a:effectLst>
                  <a:outerShdw blurRad="38100" dist="38100" dir="2700000" algn="tl">
                    <a:srgbClr val="000000">
                      <a:alpha val="43137"/>
                    </a:srgbClr>
                  </a:outerShdw>
                </a:effectLst>
              </a:rPr>
              <a:t>4</a:t>
            </a:r>
          </a:p>
        </p:txBody>
      </p:sp>
      <p:sp>
        <p:nvSpPr>
          <p:cNvPr id="13" name="Metin kutusu 12">
            <a:extLst>
              <a:ext uri="{FF2B5EF4-FFF2-40B4-BE49-F238E27FC236}">
                <a16:creationId xmlns:a16="http://schemas.microsoft.com/office/drawing/2014/main" id="{05A2CEFF-754B-4E1F-7878-31EBC6DC6A24}"/>
              </a:ext>
            </a:extLst>
          </p:cNvPr>
          <p:cNvSpPr txBox="1"/>
          <p:nvPr/>
        </p:nvSpPr>
        <p:spPr>
          <a:xfrm>
            <a:off x="7147679" y="1040151"/>
            <a:ext cx="4968121" cy="1600438"/>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Değerlendirme (Evaluation)</a:t>
            </a:r>
          </a:p>
          <a:p>
            <a:r>
              <a:rPr lang="tr-TR" sz="1400" dirty="0">
                <a:latin typeface="Calibri" panose="020F0502020204030204" pitchFamily="34" charset="0"/>
                <a:ea typeface="Calibri" panose="020F0502020204030204" pitchFamily="34" charset="0"/>
                <a:cs typeface="Calibri" panose="020F0502020204030204" pitchFamily="34" charset="0"/>
              </a:rPr>
              <a:t>Bu bir </a:t>
            </a:r>
            <a:r>
              <a:rPr lang="tr-TR" sz="1400" i="1" dirty="0">
                <a:latin typeface="Calibri" panose="020F0502020204030204" pitchFamily="34" charset="0"/>
                <a:ea typeface="Calibri" panose="020F0502020204030204" pitchFamily="34" charset="0"/>
                <a:cs typeface="Calibri" panose="020F0502020204030204" pitchFamily="34" charset="0"/>
              </a:rPr>
              <a:t>regresyon problemidir</a:t>
            </a:r>
            <a:r>
              <a:rPr lang="tr-TR" sz="1400" dirty="0">
                <a:latin typeface="Calibri" panose="020F0502020204030204" pitchFamily="34" charset="0"/>
                <a:ea typeface="Calibri" panose="020F0502020204030204" pitchFamily="34" charset="0"/>
                <a:cs typeface="Calibri" panose="020F0502020204030204" pitchFamily="34" charset="0"/>
              </a:rPr>
              <a:t>, dolayısıyla şu metrikler kullanılır:</a:t>
            </a:r>
          </a:p>
          <a:p>
            <a:pPr marL="285750" indent="-285750">
              <a:buFont typeface="Arial" panose="020B0604020202020204" pitchFamily="34" charset="0"/>
              <a:buChar char="•"/>
            </a:pPr>
            <a:r>
              <a:rPr lang="tr-TR" sz="1400" i="1" dirty="0">
                <a:latin typeface="Calibri" panose="020F0502020204030204" pitchFamily="34" charset="0"/>
                <a:ea typeface="Calibri" panose="020F0502020204030204" pitchFamily="34" charset="0"/>
                <a:cs typeface="Calibri" panose="020F0502020204030204" pitchFamily="34" charset="0"/>
              </a:rPr>
              <a:t>MSE (</a:t>
            </a:r>
            <a:r>
              <a:rPr lang="tr-TR" sz="1400" i="1" dirty="0" err="1">
                <a:latin typeface="Calibri" panose="020F0502020204030204" pitchFamily="34" charset="0"/>
                <a:ea typeface="Calibri" panose="020F0502020204030204" pitchFamily="34" charset="0"/>
                <a:cs typeface="Calibri" panose="020F0502020204030204" pitchFamily="34" charset="0"/>
              </a:rPr>
              <a:t>Mean</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Squared</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Error</a:t>
            </a:r>
            <a:r>
              <a:rPr lang="tr-TR" sz="1400" i="1"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sz="1400" i="1" dirty="0">
                <a:latin typeface="Calibri" panose="020F0502020204030204" pitchFamily="34" charset="0"/>
                <a:ea typeface="Calibri" panose="020F0502020204030204" pitchFamily="34" charset="0"/>
                <a:cs typeface="Calibri" panose="020F0502020204030204" pitchFamily="34" charset="0"/>
              </a:rPr>
              <a:t>RMSE (</a:t>
            </a:r>
            <a:r>
              <a:rPr lang="tr-TR" sz="1400" i="1" dirty="0" err="1">
                <a:latin typeface="Calibri" panose="020F0502020204030204" pitchFamily="34" charset="0"/>
                <a:ea typeface="Calibri" panose="020F0502020204030204" pitchFamily="34" charset="0"/>
                <a:cs typeface="Calibri" panose="020F0502020204030204" pitchFamily="34" charset="0"/>
              </a:rPr>
              <a:t>Root</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Mean</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Squared</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Error</a:t>
            </a:r>
            <a:r>
              <a:rPr lang="tr-TR" sz="1400" i="1"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sz="1400" i="1" dirty="0">
                <a:latin typeface="Calibri" panose="020F0502020204030204" pitchFamily="34" charset="0"/>
                <a:ea typeface="Calibri" panose="020F0502020204030204" pitchFamily="34" charset="0"/>
                <a:cs typeface="Calibri" panose="020F0502020204030204" pitchFamily="34" charset="0"/>
              </a:rPr>
              <a:t>MAE (</a:t>
            </a:r>
            <a:r>
              <a:rPr lang="tr-TR" sz="1400" i="1" dirty="0" err="1">
                <a:latin typeface="Calibri" panose="020F0502020204030204" pitchFamily="34" charset="0"/>
                <a:ea typeface="Calibri" panose="020F0502020204030204" pitchFamily="34" charset="0"/>
                <a:cs typeface="Calibri" panose="020F0502020204030204" pitchFamily="34" charset="0"/>
              </a:rPr>
              <a:t>Mean</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Absolute</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Error</a:t>
            </a:r>
            <a:r>
              <a:rPr lang="tr-TR" sz="1400" i="1" dirty="0">
                <a:latin typeface="Calibri" panose="020F0502020204030204" pitchFamily="34" charset="0"/>
                <a:ea typeface="Calibri" panose="020F0502020204030204" pitchFamily="34" charset="0"/>
                <a:cs typeface="Calibri" panose="020F0502020204030204" pitchFamily="34" charset="0"/>
              </a:rPr>
              <a:t>)</a:t>
            </a:r>
          </a:p>
          <a:p>
            <a:r>
              <a:rPr lang="tr-TR" sz="1400" dirty="0">
                <a:latin typeface="Calibri" panose="020F0502020204030204" pitchFamily="34" charset="0"/>
                <a:ea typeface="Calibri" panose="020F0502020204030204" pitchFamily="34" charset="0"/>
                <a:cs typeface="Calibri" panose="020F0502020204030204" pitchFamily="34" charset="0"/>
              </a:rPr>
              <a:t>Model, enerji tüketimini ne kadar iyi tahmin ettiğine göre bu metriklerle ölçülür.</a:t>
            </a:r>
          </a:p>
        </p:txBody>
      </p:sp>
    </p:spTree>
    <p:extLst>
      <p:ext uri="{BB962C8B-B14F-4D97-AF65-F5344CB8AC3E}">
        <p14:creationId xmlns:p14="http://schemas.microsoft.com/office/powerpoint/2010/main" val="3482741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tasarım içeren bir resim&#10;&#10;Yapay zeka tarafından oluşturulmuş içerik yanlış olabilir.">
            <a:extLst>
              <a:ext uri="{FF2B5EF4-FFF2-40B4-BE49-F238E27FC236}">
                <a16:creationId xmlns:a16="http://schemas.microsoft.com/office/drawing/2014/main" id="{E5CEEEB6-21EE-87DC-BC57-08F4048FD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 y="668924"/>
            <a:ext cx="12203096" cy="5517084"/>
          </a:xfrm>
          <a:prstGeom prst="rect">
            <a:avLst/>
          </a:prstGeom>
        </p:spPr>
      </p:pic>
      <p:sp>
        <p:nvSpPr>
          <p:cNvPr id="4" name="Metin kutusu 3">
            <a:extLst>
              <a:ext uri="{FF2B5EF4-FFF2-40B4-BE49-F238E27FC236}">
                <a16:creationId xmlns:a16="http://schemas.microsoft.com/office/drawing/2014/main" id="{7FA5D0D3-56A5-3E21-5859-7DC717131B22}"/>
              </a:ext>
            </a:extLst>
          </p:cNvPr>
          <p:cNvSpPr txBox="1"/>
          <p:nvPr/>
        </p:nvSpPr>
        <p:spPr>
          <a:xfrm>
            <a:off x="141149" y="3651463"/>
            <a:ext cx="4013541" cy="1384995"/>
          </a:xfrm>
          <a:prstGeom prst="rect">
            <a:avLst/>
          </a:prstGeom>
          <a:noFill/>
        </p:spPr>
        <p:txBody>
          <a:bodyPr wrap="square" rtlCol="0">
            <a:spAutoFit/>
          </a:bodyPr>
          <a:lstStyle/>
          <a:p>
            <a:r>
              <a:rPr lang="tr-TR" sz="1400" b="1" dirty="0" err="1">
                <a:latin typeface="Calibri" panose="020F0502020204030204" pitchFamily="34" charset="0"/>
                <a:ea typeface="Calibri" panose="020F0502020204030204" pitchFamily="34" charset="0"/>
                <a:cs typeface="Calibri" panose="020F0502020204030204" pitchFamily="34" charset="0"/>
              </a:rPr>
              <a:t>SOM’lar</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a:t>Self-</a:t>
            </a:r>
            <a:r>
              <a:rPr lang="tr-TR" sz="1400" b="1" dirty="0" err="1"/>
              <a:t>Organizing</a:t>
            </a:r>
            <a:r>
              <a:rPr lang="tr-TR" sz="1400" b="1" dirty="0"/>
              <a:t> </a:t>
            </a:r>
            <a:r>
              <a:rPr lang="tr-TR" sz="1400" b="1" dirty="0" err="1"/>
              <a:t>Maps</a:t>
            </a:r>
            <a:r>
              <a:rPr lang="tr-TR" sz="1400" b="1" dirty="0"/>
              <a:t>)</a:t>
            </a:r>
            <a:r>
              <a:rPr lang="tr-TR" sz="1400" dirty="0">
                <a:latin typeface="Calibri" panose="020F0502020204030204" pitchFamily="34" charset="0"/>
                <a:ea typeface="Calibri" panose="020F0502020204030204" pitchFamily="34" charset="0"/>
                <a:cs typeface="Calibri" panose="020F0502020204030204" pitchFamily="34" charset="0"/>
              </a:rPr>
              <a:t>,</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dirty="0">
                <a:latin typeface="Calibri" panose="020F0502020204030204" pitchFamily="34" charset="0"/>
                <a:ea typeface="Calibri" panose="020F0502020204030204" pitchFamily="34" charset="0"/>
                <a:cs typeface="Calibri" panose="020F0502020204030204" pitchFamily="34" charset="0"/>
              </a:rPr>
              <a:t>yapay sinir ağlarına benzeyen fakat denetimsiz öğrenme kullanan özel bir ağ türüdür. Asıl amaç, yüksek boyutlu verileri 2 boyutlu bir harita üzerinde düzenlemek ve benzer örnekleri birbirine yakın konumlara yerleştirmektir.</a:t>
            </a:r>
          </a:p>
        </p:txBody>
      </p:sp>
    </p:spTree>
    <p:extLst>
      <p:ext uri="{BB962C8B-B14F-4D97-AF65-F5344CB8AC3E}">
        <p14:creationId xmlns:p14="http://schemas.microsoft.com/office/powerpoint/2010/main" val="1584427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renklilik, çizgi içeren bir resim&#10;&#10;Yapay zeka tarafından oluşturulmuş içerik yanlış olabilir.">
            <a:extLst>
              <a:ext uri="{FF2B5EF4-FFF2-40B4-BE49-F238E27FC236}">
                <a16:creationId xmlns:a16="http://schemas.microsoft.com/office/drawing/2014/main" id="{91A63AD7-E113-CD6B-7C2D-3F859389F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 y="0"/>
            <a:ext cx="12186674" cy="5553906"/>
          </a:xfrm>
          <a:prstGeom prst="rect">
            <a:avLst/>
          </a:prstGeom>
        </p:spPr>
      </p:pic>
      <p:sp>
        <p:nvSpPr>
          <p:cNvPr id="4" name="Metin kutusu 3">
            <a:extLst>
              <a:ext uri="{FF2B5EF4-FFF2-40B4-BE49-F238E27FC236}">
                <a16:creationId xmlns:a16="http://schemas.microsoft.com/office/drawing/2014/main" id="{41DE1AB7-C1FC-76CA-F445-014E27D74D2F}"/>
              </a:ext>
            </a:extLst>
          </p:cNvPr>
          <p:cNvSpPr txBox="1"/>
          <p:nvPr/>
        </p:nvSpPr>
        <p:spPr>
          <a:xfrm>
            <a:off x="6965397" y="134543"/>
            <a:ext cx="4756108" cy="1169551"/>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projede </a:t>
            </a:r>
            <a:r>
              <a:rPr lang="tr-TR" sz="1400" dirty="0" err="1">
                <a:latin typeface="Calibri" panose="020F0502020204030204" pitchFamily="34" charset="0"/>
                <a:ea typeface="Calibri" panose="020F0502020204030204" pitchFamily="34" charset="0"/>
                <a:cs typeface="Calibri" panose="020F0502020204030204" pitchFamily="34" charset="0"/>
              </a:rPr>
              <a:t>SOM’lar</a:t>
            </a:r>
            <a:r>
              <a:rPr lang="tr-TR" sz="1400" dirty="0">
                <a:latin typeface="Calibri" panose="020F0502020204030204" pitchFamily="34" charset="0"/>
                <a:ea typeface="Calibri" panose="020F0502020204030204" pitchFamily="34" charset="0"/>
                <a:cs typeface="Calibri" panose="020F0502020204030204" pitchFamily="34" charset="0"/>
              </a:rPr>
              <a:t> kullanılarak bir müşteri veri setindeki benzer özelliklere sahip müşterileri otomatik olarak gruplandırmak (</a:t>
            </a:r>
            <a:r>
              <a:rPr lang="tr-TR" sz="1400" i="1" dirty="0" err="1">
                <a:latin typeface="Calibri" panose="020F0502020204030204" pitchFamily="34" charset="0"/>
                <a:ea typeface="Calibri" panose="020F0502020204030204" pitchFamily="34" charset="0"/>
                <a:cs typeface="Calibri" panose="020F0502020204030204" pitchFamily="34" charset="0"/>
              </a:rPr>
              <a:t>cluster</a:t>
            </a:r>
            <a:r>
              <a:rPr lang="tr-TR" sz="1400" i="1" dirty="0">
                <a:latin typeface="Calibri" panose="020F0502020204030204" pitchFamily="34" charset="0"/>
                <a:ea typeface="Calibri" panose="020F0502020204030204" pitchFamily="34" charset="0"/>
                <a:cs typeface="Calibri" panose="020F0502020204030204" pitchFamily="34" charset="0"/>
              </a:rPr>
              <a:t> etmek</a:t>
            </a:r>
            <a:r>
              <a:rPr lang="tr-TR" sz="1400" dirty="0">
                <a:latin typeface="Calibri" panose="020F0502020204030204" pitchFamily="34" charset="0"/>
                <a:ea typeface="Calibri" panose="020F0502020204030204" pitchFamily="34" charset="0"/>
                <a:cs typeface="Calibri" panose="020F0502020204030204" pitchFamily="34" charset="0"/>
              </a:rPr>
              <a:t>) amaçlanır.</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Bu segmentasyon sayesinde pazarlama ekipleri farklı müşteri gruplarına yönelik hedefli kampanyalar oluşturabilir.</a:t>
            </a:r>
          </a:p>
        </p:txBody>
      </p:sp>
      <p:sp>
        <p:nvSpPr>
          <p:cNvPr id="5" name="Metin kutusu 4">
            <a:extLst>
              <a:ext uri="{FF2B5EF4-FFF2-40B4-BE49-F238E27FC236}">
                <a16:creationId xmlns:a16="http://schemas.microsoft.com/office/drawing/2014/main" id="{CB69FDB5-9FE6-AD94-F2E0-250A789BBBEB}"/>
              </a:ext>
            </a:extLst>
          </p:cNvPr>
          <p:cNvSpPr txBox="1"/>
          <p:nvPr/>
        </p:nvSpPr>
        <p:spPr>
          <a:xfrm>
            <a:off x="0" y="4565065"/>
            <a:ext cx="2890486" cy="2292935"/>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Veri Özellikleri</a:t>
            </a:r>
          </a:p>
          <a:p>
            <a:r>
              <a:rPr lang="tr-TR" sz="1300" dirty="0">
                <a:latin typeface="Calibri" panose="020F0502020204030204" pitchFamily="34" charset="0"/>
                <a:ea typeface="Calibri" panose="020F0502020204030204" pitchFamily="34" charset="0"/>
                <a:cs typeface="Calibri" panose="020F0502020204030204" pitchFamily="34" charset="0"/>
              </a:rPr>
              <a:t>Kullanılabilecek müşteri verileri örnekleri:</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Demografik bilgiler (yaş, gelir, şehir)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Harcama miktarı</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Siteye giriş sıklığı</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Satın alma geçmişi</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İlgi alanları</a:t>
            </a:r>
          </a:p>
          <a:p>
            <a:r>
              <a:rPr lang="tr-TR" sz="1300" dirty="0">
                <a:latin typeface="Calibri" panose="020F0502020204030204" pitchFamily="34" charset="0"/>
                <a:ea typeface="Calibri" panose="020F0502020204030204" pitchFamily="34" charset="0"/>
                <a:cs typeface="Calibri" panose="020F0502020204030204" pitchFamily="34" charset="0"/>
              </a:rPr>
              <a:t>Bu tür veriler </a:t>
            </a:r>
            <a:r>
              <a:rPr lang="tr-TR" sz="1300" dirty="0" err="1">
                <a:latin typeface="Calibri" panose="020F0502020204030204" pitchFamily="34" charset="0"/>
                <a:ea typeface="Calibri" panose="020F0502020204030204" pitchFamily="34" charset="0"/>
                <a:cs typeface="Calibri" panose="020F0502020204030204" pitchFamily="34" charset="0"/>
              </a:rPr>
              <a:t>SOM’un</a:t>
            </a:r>
            <a:r>
              <a:rPr lang="tr-TR" sz="1300" dirty="0">
                <a:latin typeface="Calibri" panose="020F0502020204030204" pitchFamily="34" charset="0"/>
                <a:ea typeface="Calibri" panose="020F0502020204030204" pitchFamily="34" charset="0"/>
                <a:cs typeface="Calibri" panose="020F0502020204030204" pitchFamily="34" charset="0"/>
              </a:rPr>
              <a:t> grid üzerinde farklı müşteri tiplerini birbirinden ayırmasını sağlar.</a:t>
            </a:r>
          </a:p>
        </p:txBody>
      </p:sp>
      <p:sp>
        <p:nvSpPr>
          <p:cNvPr id="6" name="Metin kutusu 5">
            <a:extLst>
              <a:ext uri="{FF2B5EF4-FFF2-40B4-BE49-F238E27FC236}">
                <a16:creationId xmlns:a16="http://schemas.microsoft.com/office/drawing/2014/main" id="{D0FD7621-7C97-4F1A-E666-6A30FA9C9A32}"/>
              </a:ext>
            </a:extLst>
          </p:cNvPr>
          <p:cNvSpPr txBox="1"/>
          <p:nvPr/>
        </p:nvSpPr>
        <p:spPr>
          <a:xfrm>
            <a:off x="2933444" y="4365010"/>
            <a:ext cx="6284199" cy="2492990"/>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SOM Model Eğitimi</a:t>
            </a:r>
          </a:p>
          <a:p>
            <a:r>
              <a:rPr lang="tr-TR" sz="1300" dirty="0">
                <a:latin typeface="Calibri" panose="020F0502020204030204" pitchFamily="34" charset="0"/>
                <a:ea typeface="Calibri" panose="020F0502020204030204" pitchFamily="34" charset="0"/>
                <a:cs typeface="Calibri" panose="020F0502020204030204" pitchFamily="34" charset="0"/>
              </a:rPr>
              <a:t>SOM ağı genellikle </a:t>
            </a:r>
            <a:r>
              <a:rPr lang="tr-TR" sz="1300" i="1" dirty="0">
                <a:latin typeface="Calibri" panose="020F0502020204030204" pitchFamily="34" charset="0"/>
                <a:ea typeface="Calibri" panose="020F0502020204030204" pitchFamily="34" charset="0"/>
                <a:cs typeface="Calibri" panose="020F0502020204030204" pitchFamily="34" charset="0"/>
              </a:rPr>
              <a:t>2 boyutlu bir ızgara (grid) </a:t>
            </a:r>
            <a:r>
              <a:rPr lang="tr-TR" sz="1300" dirty="0">
                <a:latin typeface="Calibri" panose="020F0502020204030204" pitchFamily="34" charset="0"/>
                <a:ea typeface="Calibri" panose="020F0502020204030204" pitchFamily="34" charset="0"/>
                <a:cs typeface="Calibri" panose="020F0502020204030204" pitchFamily="34" charset="0"/>
              </a:rPr>
              <a:t>şeklinde düzenlenir.</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dirty="0">
                <a:latin typeface="Calibri" panose="020F0502020204030204" pitchFamily="34" charset="0"/>
                <a:ea typeface="Calibri" panose="020F0502020204030204" pitchFamily="34" charset="0"/>
                <a:cs typeface="Calibri" panose="020F0502020204030204" pitchFamily="34" charset="0"/>
              </a:rPr>
              <a:t>Her bir hücre (nöron):</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Bir vektörü / özellik profilini temsil eder.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Bu profil, eğitim sırasında veri noktalarına göre şekillenir.</a:t>
            </a:r>
          </a:p>
          <a:p>
            <a:r>
              <a:rPr lang="tr-TR" sz="1300" dirty="0">
                <a:latin typeface="Calibri" panose="020F0502020204030204" pitchFamily="34" charset="0"/>
                <a:ea typeface="Calibri" panose="020F0502020204030204" pitchFamily="34" charset="0"/>
                <a:cs typeface="Calibri" panose="020F0502020204030204" pitchFamily="34" charset="0"/>
              </a:rPr>
              <a:t>Eğitim Süreci:</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Veri setindeki bir müşteri profili alınır.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SOM üzerindeki tüm nöronlarla karşılaştırılır.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En benzer özelliklere sahip nöron bulunur → </a:t>
            </a:r>
            <a:r>
              <a:rPr lang="tr-TR" sz="1300" dirty="0" err="1">
                <a:latin typeface="Calibri" panose="020F0502020204030204" pitchFamily="34" charset="0"/>
                <a:ea typeface="Calibri" panose="020F0502020204030204" pitchFamily="34" charset="0"/>
                <a:cs typeface="Calibri" panose="020F0502020204030204" pitchFamily="34" charset="0"/>
              </a:rPr>
              <a:t>Winner</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Neuron</a:t>
            </a:r>
            <a:r>
              <a:rPr lang="tr-TR" sz="1300" dirty="0">
                <a:latin typeface="Calibri" panose="020F0502020204030204" pitchFamily="34" charset="0"/>
                <a:ea typeface="Calibri" panose="020F0502020204030204" pitchFamily="34" charset="0"/>
                <a:cs typeface="Calibri" panose="020F0502020204030204" pitchFamily="34" charset="0"/>
              </a:rPr>
              <a:t> / Best </a:t>
            </a:r>
            <a:r>
              <a:rPr lang="tr-TR" sz="1300" dirty="0" err="1">
                <a:latin typeface="Calibri" panose="020F0502020204030204" pitchFamily="34" charset="0"/>
                <a:ea typeface="Calibri" panose="020F0502020204030204" pitchFamily="34" charset="0"/>
                <a:cs typeface="Calibri" panose="020F0502020204030204" pitchFamily="34" charset="0"/>
              </a:rPr>
              <a:t>Matching</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Unit</a:t>
            </a:r>
            <a:r>
              <a:rPr lang="tr-TR" sz="1300" dirty="0">
                <a:latin typeface="Calibri" panose="020F0502020204030204" pitchFamily="34" charset="0"/>
                <a:ea typeface="Calibri" panose="020F0502020204030204" pitchFamily="34" charset="0"/>
                <a:cs typeface="Calibri" panose="020F0502020204030204" pitchFamily="34" charset="0"/>
              </a:rPr>
              <a:t> (BMU)</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Sadece BMU değil; BMU çevresindeki komşu nöronlar da güncellenir.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Bu sayede benzer veriler aynı bölgeye doğru çekilir ve haritada kümelenmeler oluşur.</a:t>
            </a:r>
          </a:p>
        </p:txBody>
      </p:sp>
      <p:sp>
        <p:nvSpPr>
          <p:cNvPr id="7" name="Metin kutusu 6">
            <a:extLst>
              <a:ext uri="{FF2B5EF4-FFF2-40B4-BE49-F238E27FC236}">
                <a16:creationId xmlns:a16="http://schemas.microsoft.com/office/drawing/2014/main" id="{F49BE17E-7179-C93E-21A5-20F129E08E6D}"/>
              </a:ext>
            </a:extLst>
          </p:cNvPr>
          <p:cNvSpPr txBox="1"/>
          <p:nvPr/>
        </p:nvSpPr>
        <p:spPr>
          <a:xfrm>
            <a:off x="9217643" y="5042118"/>
            <a:ext cx="2890486" cy="1815882"/>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Neden 2D Grid?</a:t>
            </a:r>
          </a:p>
          <a:p>
            <a:r>
              <a:rPr lang="tr-TR" sz="1400" dirty="0">
                <a:latin typeface="Calibri" panose="020F0502020204030204" pitchFamily="34" charset="0"/>
                <a:ea typeface="Calibri" panose="020F0502020204030204" pitchFamily="34" charset="0"/>
                <a:cs typeface="Calibri" panose="020F0502020204030204" pitchFamily="34" charset="0"/>
              </a:rPr>
              <a:t>Yüksek boyutlu müşteri verilerini anlamlandırmak zordur.</a:t>
            </a:r>
          </a:p>
          <a:p>
            <a:r>
              <a:rPr lang="tr-TR" sz="1400" dirty="0">
                <a:latin typeface="Calibri" panose="020F0502020204030204" pitchFamily="34" charset="0"/>
                <a:ea typeface="Calibri" panose="020F0502020204030204" pitchFamily="34" charset="0"/>
                <a:cs typeface="Calibri" panose="020F0502020204030204" pitchFamily="34" charset="0"/>
              </a:rPr>
              <a:t>SOM, bu veriyi </a:t>
            </a:r>
            <a:r>
              <a:rPr lang="tr-TR" sz="1400" i="1" dirty="0">
                <a:latin typeface="Calibri" panose="020F0502020204030204" pitchFamily="34" charset="0"/>
                <a:ea typeface="Calibri" panose="020F0502020204030204" pitchFamily="34" charset="0"/>
                <a:cs typeface="Calibri" panose="020F0502020204030204" pitchFamily="34" charset="0"/>
              </a:rPr>
              <a:t>2 boyutlu bir haritaya indirger </a:t>
            </a:r>
            <a:r>
              <a:rPr lang="tr-TR" sz="1400" dirty="0">
                <a:latin typeface="Calibri" panose="020F0502020204030204" pitchFamily="34" charset="0"/>
                <a:ea typeface="Calibri" panose="020F0502020204030204" pitchFamily="34" charset="0"/>
                <a:cs typeface="Calibri" panose="020F0502020204030204" pitchFamily="34" charset="0"/>
              </a:rPr>
              <a:t>ve benzer verilerin yan yana gelmesini sağlar.</a:t>
            </a:r>
          </a:p>
          <a:p>
            <a:r>
              <a:rPr lang="tr-TR" sz="1400" dirty="0">
                <a:latin typeface="Calibri" panose="020F0502020204030204" pitchFamily="34" charset="0"/>
                <a:ea typeface="Calibri" panose="020F0502020204030204" pitchFamily="34" charset="0"/>
                <a:cs typeface="Calibri" panose="020F0502020204030204" pitchFamily="34" charset="0"/>
              </a:rPr>
              <a:t>Böylece sonuçlar </a:t>
            </a:r>
            <a:r>
              <a:rPr lang="tr-TR" sz="1400" i="1" dirty="0">
                <a:latin typeface="Calibri" panose="020F0502020204030204" pitchFamily="34" charset="0"/>
                <a:ea typeface="Calibri" panose="020F0502020204030204" pitchFamily="34" charset="0"/>
                <a:cs typeface="Calibri" panose="020F0502020204030204" pitchFamily="34" charset="0"/>
              </a:rPr>
              <a:t>görselleştirilebilir </a:t>
            </a:r>
            <a:r>
              <a:rPr lang="tr-TR" sz="1400" dirty="0">
                <a:latin typeface="Calibri" panose="020F0502020204030204" pitchFamily="34" charset="0"/>
                <a:ea typeface="Calibri" panose="020F0502020204030204" pitchFamily="34" charset="0"/>
                <a:cs typeface="Calibri" panose="020F0502020204030204" pitchFamily="34" charset="0"/>
              </a:rPr>
              <a:t>olur.</a:t>
            </a:r>
          </a:p>
        </p:txBody>
      </p:sp>
    </p:spTree>
    <p:extLst>
      <p:ext uri="{BB962C8B-B14F-4D97-AF65-F5344CB8AC3E}">
        <p14:creationId xmlns:p14="http://schemas.microsoft.com/office/powerpoint/2010/main" val="329972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renklilik, çizgi içeren bir resim&#10;&#10;Yapay zeka tarafından oluşturulmuş içerik yanlış olabilir.">
            <a:extLst>
              <a:ext uri="{FF2B5EF4-FFF2-40B4-BE49-F238E27FC236}">
                <a16:creationId xmlns:a16="http://schemas.microsoft.com/office/drawing/2014/main" id="{BADFB265-76C2-B4A5-9C4A-540F97B47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 y="0"/>
            <a:ext cx="12186674" cy="5553906"/>
          </a:xfrm>
          <a:prstGeom prst="rect">
            <a:avLst/>
          </a:prstGeom>
        </p:spPr>
      </p:pic>
      <p:sp>
        <p:nvSpPr>
          <p:cNvPr id="3" name="Metin kutusu 2">
            <a:extLst>
              <a:ext uri="{FF2B5EF4-FFF2-40B4-BE49-F238E27FC236}">
                <a16:creationId xmlns:a16="http://schemas.microsoft.com/office/drawing/2014/main" id="{EABA5B6E-F424-4812-54DC-6002B0321BBF}"/>
              </a:ext>
            </a:extLst>
          </p:cNvPr>
          <p:cNvSpPr txBox="1"/>
          <p:nvPr/>
        </p:nvSpPr>
        <p:spPr>
          <a:xfrm>
            <a:off x="1220224" y="4861408"/>
            <a:ext cx="5253197" cy="1384995"/>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Sonuçlar ve Çıkarımlar</a:t>
            </a:r>
          </a:p>
          <a:p>
            <a:r>
              <a:rPr lang="tr-TR" sz="1400" dirty="0">
                <a:latin typeface="Calibri" panose="020F0502020204030204" pitchFamily="34" charset="0"/>
                <a:ea typeface="Calibri" panose="020F0502020204030204" pitchFamily="34" charset="0"/>
                <a:cs typeface="Calibri" panose="020F0502020204030204" pitchFamily="34" charset="0"/>
              </a:rPr>
              <a:t>Eğitim tamamlandığında SOM, müşteri veri setini renkli bir harita üzerinde gösterir.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Benzer müşteriler aynı bölgede toplanır.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Farklı bölgeler farklı müşteri segmentlerini temsil eder.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Her bir segment için özel pazarlama stratejileri geliştirilebilir.</a:t>
            </a:r>
          </a:p>
        </p:txBody>
      </p:sp>
      <p:sp>
        <p:nvSpPr>
          <p:cNvPr id="4" name="Metin kutusu 3">
            <a:extLst>
              <a:ext uri="{FF2B5EF4-FFF2-40B4-BE49-F238E27FC236}">
                <a16:creationId xmlns:a16="http://schemas.microsoft.com/office/drawing/2014/main" id="{ECCFA95C-F57B-A71B-A58C-72C7FBABCDF4}"/>
              </a:ext>
            </a:extLst>
          </p:cNvPr>
          <p:cNvSpPr txBox="1"/>
          <p:nvPr/>
        </p:nvSpPr>
        <p:spPr>
          <a:xfrm>
            <a:off x="6473421" y="4861408"/>
            <a:ext cx="5253197" cy="1384995"/>
          </a:xfrm>
          <a:prstGeom prst="rect">
            <a:avLst/>
          </a:prstGeom>
          <a:noFill/>
        </p:spPr>
        <p:txBody>
          <a:bodyPr wrap="square" rtlCol="0">
            <a:spAutoFit/>
          </a:bodyPr>
          <a:lstStyle/>
          <a:p>
            <a:r>
              <a:rPr lang="tr-TR" sz="1400" b="1" dirty="0"/>
              <a:t>Uygulama Örnekleri</a:t>
            </a:r>
          </a:p>
          <a:p>
            <a:pPr marL="285750" indent="-285750">
              <a:buFont typeface="Arial" panose="020B0604020202020204" pitchFamily="34" charset="0"/>
              <a:buChar char="•"/>
            </a:pPr>
            <a:r>
              <a:rPr lang="tr-TR" sz="1400" dirty="0"/>
              <a:t>Sık alışveriş yapanlar için sadakat programı</a:t>
            </a:r>
          </a:p>
          <a:p>
            <a:pPr marL="285750" indent="-285750">
              <a:buFont typeface="Arial" panose="020B0604020202020204" pitchFamily="34" charset="0"/>
              <a:buChar char="•"/>
            </a:pPr>
            <a:r>
              <a:rPr lang="tr-TR" sz="1400" dirty="0"/>
              <a:t>Çok harcama yapan müşterilere premium teklif</a:t>
            </a:r>
          </a:p>
          <a:p>
            <a:pPr marL="285750" indent="-285750">
              <a:buFont typeface="Arial" panose="020B0604020202020204" pitchFamily="34" charset="0"/>
              <a:buChar char="•"/>
            </a:pPr>
            <a:r>
              <a:rPr lang="tr-TR" sz="1400" dirty="0"/>
              <a:t>Sitede aktif ama az satın alan müşterilere indirim kampanyaları</a:t>
            </a:r>
          </a:p>
          <a:p>
            <a:pPr marL="285750" indent="-285750">
              <a:buFont typeface="Arial" panose="020B0604020202020204" pitchFamily="34" charset="0"/>
              <a:buChar char="•"/>
            </a:pPr>
            <a:r>
              <a:rPr lang="tr-TR" sz="1400" dirty="0"/>
              <a:t>Yeni müşteri gruplarının keşfi</a:t>
            </a:r>
          </a:p>
        </p:txBody>
      </p:sp>
    </p:spTree>
    <p:extLst>
      <p:ext uri="{BB962C8B-B14F-4D97-AF65-F5344CB8AC3E}">
        <p14:creationId xmlns:p14="http://schemas.microsoft.com/office/powerpoint/2010/main" val="1716099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içeren bir resim&#10;&#10;Yapay zeka tarafından oluşturulmuş içerik yanlış olabilir.">
            <a:extLst>
              <a:ext uri="{FF2B5EF4-FFF2-40B4-BE49-F238E27FC236}">
                <a16:creationId xmlns:a16="http://schemas.microsoft.com/office/drawing/2014/main" id="{DA05787F-F6C1-AD48-661B-80C41F476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 y="612157"/>
            <a:ext cx="12185227" cy="5633686"/>
          </a:xfrm>
          <a:prstGeom prst="rect">
            <a:avLst/>
          </a:prstGeom>
        </p:spPr>
      </p:pic>
      <p:sp>
        <p:nvSpPr>
          <p:cNvPr id="4" name="Metin kutusu 3">
            <a:extLst>
              <a:ext uri="{FF2B5EF4-FFF2-40B4-BE49-F238E27FC236}">
                <a16:creationId xmlns:a16="http://schemas.microsoft.com/office/drawing/2014/main" id="{01793F4E-DFB0-50E0-C237-6D603B9B9BB2}"/>
              </a:ext>
            </a:extLst>
          </p:cNvPr>
          <p:cNvSpPr txBox="1"/>
          <p:nvPr/>
        </p:nvSpPr>
        <p:spPr>
          <a:xfrm>
            <a:off x="0" y="3197331"/>
            <a:ext cx="3485766" cy="1815882"/>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Derin İnanç Ağları (</a:t>
            </a:r>
            <a:r>
              <a:rPr lang="tr-TR" sz="1400" dirty="0" err="1">
                <a:latin typeface="Calibri" panose="020F0502020204030204" pitchFamily="34" charset="0"/>
                <a:ea typeface="Calibri" panose="020F0502020204030204" pitchFamily="34" charset="0"/>
                <a:cs typeface="Calibri" panose="020F0502020204030204" pitchFamily="34" charset="0"/>
              </a:rPr>
              <a:t>Deep</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Belief</a:t>
            </a:r>
            <a:r>
              <a:rPr lang="tr-TR" sz="1400" dirty="0">
                <a:latin typeface="Calibri" panose="020F0502020204030204" pitchFamily="34" charset="0"/>
                <a:ea typeface="Calibri" panose="020F0502020204030204" pitchFamily="34" charset="0"/>
                <a:cs typeface="Calibri" panose="020F0502020204030204" pitchFamily="34" charset="0"/>
              </a:rPr>
              <a:t> Networks – </a:t>
            </a:r>
            <a:r>
              <a:rPr lang="tr-TR" sz="1400" dirty="0" err="1">
                <a:latin typeface="Calibri" panose="020F0502020204030204" pitchFamily="34" charset="0"/>
                <a:ea typeface="Calibri" panose="020F0502020204030204" pitchFamily="34" charset="0"/>
                <a:cs typeface="Calibri" panose="020F0502020204030204" pitchFamily="34" charset="0"/>
              </a:rPr>
              <a:t>DBNs</a:t>
            </a:r>
            <a:r>
              <a:rPr lang="tr-TR" sz="1400" dirty="0">
                <a:latin typeface="Calibri" panose="020F0502020204030204" pitchFamily="34" charset="0"/>
                <a:ea typeface="Calibri" panose="020F0502020204030204" pitchFamily="34" charset="0"/>
                <a:cs typeface="Calibri" panose="020F0502020204030204" pitchFamily="34" charset="0"/>
              </a:rPr>
              <a:t>), özellikle yüksek boyutlu veriler üzerinde güçlü özellik çıkarımı yapabilen derin öğrenme modelleridir. Günümüzde tıbbi görüntülerde kanser teşhisi için en yaygın kullanılan modeller CNN’ler olsa da, </a:t>
            </a:r>
            <a:r>
              <a:rPr lang="tr-TR" sz="1400" dirty="0" err="1">
                <a:latin typeface="Calibri" panose="020F0502020204030204" pitchFamily="34" charset="0"/>
                <a:ea typeface="Calibri" panose="020F0502020204030204" pitchFamily="34" charset="0"/>
                <a:cs typeface="Calibri" panose="020F0502020204030204" pitchFamily="34" charset="0"/>
              </a:rPr>
              <a:t>DBN’ler</a:t>
            </a:r>
            <a:r>
              <a:rPr lang="tr-TR" sz="1400" dirty="0">
                <a:latin typeface="Calibri" panose="020F0502020204030204" pitchFamily="34" charset="0"/>
                <a:ea typeface="Calibri" panose="020F0502020204030204" pitchFamily="34" charset="0"/>
                <a:cs typeface="Calibri" panose="020F0502020204030204" pitchFamily="34" charset="0"/>
              </a:rPr>
              <a:t> de otomatik özellik çıkarımı ve sınıflandırma amaçlarıyla kullanılabilir.</a:t>
            </a:r>
          </a:p>
        </p:txBody>
      </p:sp>
      <p:sp>
        <p:nvSpPr>
          <p:cNvPr id="5" name="Metin kutusu 4">
            <a:extLst>
              <a:ext uri="{FF2B5EF4-FFF2-40B4-BE49-F238E27FC236}">
                <a16:creationId xmlns:a16="http://schemas.microsoft.com/office/drawing/2014/main" id="{7ACAA83B-01B7-C8A2-8425-EFD07F5F1A04}"/>
              </a:ext>
            </a:extLst>
          </p:cNvPr>
          <p:cNvSpPr txBox="1"/>
          <p:nvPr/>
        </p:nvSpPr>
        <p:spPr>
          <a:xfrm>
            <a:off x="8796062" y="3197331"/>
            <a:ext cx="3402711" cy="2893100"/>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Projenin Amacı</a:t>
            </a:r>
          </a:p>
          <a:p>
            <a:r>
              <a:rPr lang="tr-TR" sz="1400" dirty="0">
                <a:latin typeface="Calibri" panose="020F0502020204030204" pitchFamily="34" charset="0"/>
                <a:ea typeface="Calibri" panose="020F0502020204030204" pitchFamily="34" charset="0"/>
                <a:cs typeface="Calibri" panose="020F0502020204030204" pitchFamily="34" charset="0"/>
              </a:rPr>
              <a:t>Bu projede </a:t>
            </a:r>
            <a:r>
              <a:rPr lang="tr-TR" sz="1400" dirty="0" err="1">
                <a:latin typeface="Calibri" panose="020F0502020204030204" pitchFamily="34" charset="0"/>
                <a:ea typeface="Calibri" panose="020F0502020204030204" pitchFamily="34" charset="0"/>
                <a:cs typeface="Calibri" panose="020F0502020204030204" pitchFamily="34" charset="0"/>
              </a:rPr>
              <a:t>DBN’ler</a:t>
            </a:r>
            <a:r>
              <a:rPr lang="tr-TR" sz="1400" dirty="0">
                <a:latin typeface="Calibri" panose="020F0502020204030204" pitchFamily="34" charset="0"/>
                <a:ea typeface="Calibri" panose="020F0502020204030204" pitchFamily="34" charset="0"/>
                <a:cs typeface="Calibri" panose="020F0502020204030204" pitchFamily="34" charset="0"/>
              </a:rPr>
              <a:t> kullanılarak MR ve CT taramalarından elde edilen tıbbi görüntüler üzerinde kanserli lezyonların otomatik tespit edilmesi ve sınıflandırılması hedeflenir.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Hedef: Kanserli ve sağlıklı dokuları ayrıştırmak</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İş yükü: Uzman radyologların tarama görüntülerini inceleme süresini azaltmak</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Faydası: Erken tanı, daha hızlı değerlendirme ve daha yüksek doğruluk</a:t>
            </a:r>
          </a:p>
        </p:txBody>
      </p:sp>
    </p:spTree>
    <p:extLst>
      <p:ext uri="{BB962C8B-B14F-4D97-AF65-F5344CB8AC3E}">
        <p14:creationId xmlns:p14="http://schemas.microsoft.com/office/powerpoint/2010/main" val="2722457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içeren bir resim&#10;&#10;Yapay zeka tarafından oluşturulmuş içerik yanlış olabilir.">
            <a:extLst>
              <a:ext uri="{FF2B5EF4-FFF2-40B4-BE49-F238E27FC236}">
                <a16:creationId xmlns:a16="http://schemas.microsoft.com/office/drawing/2014/main" id="{83727773-7DE0-09BD-55CB-CCE8CA5B2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553906"/>
          </a:xfrm>
          <a:prstGeom prst="rect">
            <a:avLst/>
          </a:prstGeom>
        </p:spPr>
      </p:pic>
      <p:sp>
        <p:nvSpPr>
          <p:cNvPr id="4" name="Metin kutusu 3">
            <a:extLst>
              <a:ext uri="{FF2B5EF4-FFF2-40B4-BE49-F238E27FC236}">
                <a16:creationId xmlns:a16="http://schemas.microsoft.com/office/drawing/2014/main" id="{C12F934E-DB88-3C47-7AA0-CAEEE7EC8156}"/>
              </a:ext>
            </a:extLst>
          </p:cNvPr>
          <p:cNvSpPr txBox="1"/>
          <p:nvPr/>
        </p:nvSpPr>
        <p:spPr>
          <a:xfrm>
            <a:off x="0" y="1147603"/>
            <a:ext cx="2178604" cy="4093428"/>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Veri Hazırlama</a:t>
            </a:r>
          </a:p>
          <a:p>
            <a:r>
              <a:rPr lang="tr-TR" sz="1300" dirty="0">
                <a:latin typeface="Calibri" panose="020F0502020204030204" pitchFamily="34" charset="0"/>
                <a:ea typeface="Calibri" panose="020F0502020204030204" pitchFamily="34" charset="0"/>
                <a:cs typeface="Calibri" panose="020F0502020204030204" pitchFamily="34" charset="0"/>
              </a:rPr>
              <a:t>Tıbbi görüntüler projeye uygun şekilde toplanır: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MR veya CT tarama görüntüleri</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Her lezyon için </a:t>
            </a:r>
            <a:r>
              <a:rPr lang="tr-TR" sz="1300" i="1" dirty="0">
                <a:latin typeface="Calibri" panose="020F0502020204030204" pitchFamily="34" charset="0"/>
                <a:ea typeface="Calibri" panose="020F0502020204030204" pitchFamily="34" charset="0"/>
                <a:cs typeface="Calibri" panose="020F0502020204030204" pitchFamily="34" charset="0"/>
              </a:rPr>
              <a:t>etiketlenmiş</a:t>
            </a:r>
            <a:r>
              <a:rPr lang="tr-TR" sz="1300" dirty="0">
                <a:latin typeface="Calibri" panose="020F0502020204030204" pitchFamily="34" charset="0"/>
                <a:ea typeface="Calibri" panose="020F0502020204030204" pitchFamily="34" charset="0"/>
                <a:cs typeface="Calibri" panose="020F0502020204030204" pitchFamily="34" charset="0"/>
              </a:rPr>
              <a:t> (kanserli / kansersiz) veri</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Veri ön işleme (</a:t>
            </a:r>
            <a:r>
              <a:rPr lang="tr-TR" sz="1300" dirty="0" err="1">
                <a:latin typeface="Calibri" panose="020F0502020204030204" pitchFamily="34" charset="0"/>
                <a:ea typeface="Calibri" panose="020F0502020204030204" pitchFamily="34" charset="0"/>
                <a:cs typeface="Calibri" panose="020F0502020204030204" pitchFamily="34" charset="0"/>
              </a:rPr>
              <a:t>preprocessing</a:t>
            </a:r>
            <a:r>
              <a:rPr lang="tr-TR" sz="1300"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Gürültü azaltma</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Ölçeklendirme ve normalize etme</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Görüntü segmentasyonu</a:t>
            </a:r>
          </a:p>
          <a:p>
            <a:pPr marL="742950" lvl="1"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Veri arttırma (</a:t>
            </a:r>
            <a:r>
              <a:rPr lang="tr-TR" sz="1300" dirty="0" err="1">
                <a:latin typeface="Calibri" panose="020F0502020204030204" pitchFamily="34" charset="0"/>
                <a:ea typeface="Calibri" panose="020F0502020204030204" pitchFamily="34" charset="0"/>
                <a:cs typeface="Calibri" panose="020F0502020204030204" pitchFamily="34" charset="0"/>
              </a:rPr>
              <a:t>augmentation</a:t>
            </a:r>
            <a:r>
              <a:rPr lang="tr-TR" sz="1300" dirty="0">
                <a:latin typeface="Calibri" panose="020F0502020204030204" pitchFamily="34" charset="0"/>
                <a:ea typeface="Calibri" panose="020F0502020204030204" pitchFamily="34" charset="0"/>
                <a:cs typeface="Calibri" panose="020F0502020204030204" pitchFamily="34" charset="0"/>
              </a:rPr>
              <a:t>)</a:t>
            </a:r>
          </a:p>
          <a:p>
            <a:r>
              <a:rPr lang="tr-TR" sz="1300" dirty="0">
                <a:latin typeface="Calibri" panose="020F0502020204030204" pitchFamily="34" charset="0"/>
                <a:ea typeface="Calibri" panose="020F0502020204030204" pitchFamily="34" charset="0"/>
                <a:cs typeface="Calibri" panose="020F0502020204030204" pitchFamily="34" charset="0"/>
              </a:rPr>
              <a:t>Bu adımlar, modelin daha stabil ve doğru öğrenmesini sağlar.</a:t>
            </a:r>
          </a:p>
        </p:txBody>
      </p:sp>
      <p:sp>
        <p:nvSpPr>
          <p:cNvPr id="5" name="Metin kutusu 4">
            <a:extLst>
              <a:ext uri="{FF2B5EF4-FFF2-40B4-BE49-F238E27FC236}">
                <a16:creationId xmlns:a16="http://schemas.microsoft.com/office/drawing/2014/main" id="{069525EA-34E6-6852-634E-159C603AA459}"/>
              </a:ext>
            </a:extLst>
          </p:cNvPr>
          <p:cNvSpPr txBox="1"/>
          <p:nvPr/>
        </p:nvSpPr>
        <p:spPr>
          <a:xfrm>
            <a:off x="0" y="5354986"/>
            <a:ext cx="12192000" cy="1492716"/>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Modelin Yapısı ve Çalışma Mantığı</a:t>
            </a:r>
          </a:p>
          <a:p>
            <a:r>
              <a:rPr lang="tr-TR" sz="1300" dirty="0" err="1">
                <a:latin typeface="Calibri" panose="020F0502020204030204" pitchFamily="34" charset="0"/>
                <a:ea typeface="Calibri" panose="020F0502020204030204" pitchFamily="34" charset="0"/>
                <a:cs typeface="Calibri" panose="020F0502020204030204" pitchFamily="34" charset="0"/>
              </a:rPr>
              <a:t>DBN’ler</a:t>
            </a:r>
            <a:r>
              <a:rPr lang="tr-TR" sz="1300" dirty="0">
                <a:latin typeface="Calibri" panose="020F0502020204030204" pitchFamily="34" charset="0"/>
                <a:ea typeface="Calibri" panose="020F0502020204030204" pitchFamily="34" charset="0"/>
                <a:cs typeface="Calibri" panose="020F0502020204030204" pitchFamily="34" charset="0"/>
              </a:rPr>
              <a:t>, üst üste yerleştirilmiş </a:t>
            </a:r>
            <a:r>
              <a:rPr lang="tr-TR" sz="1300" i="1" dirty="0" err="1">
                <a:latin typeface="Calibri" panose="020F0502020204030204" pitchFamily="34" charset="0"/>
                <a:ea typeface="Calibri" panose="020F0502020204030204" pitchFamily="34" charset="0"/>
                <a:cs typeface="Calibri" panose="020F0502020204030204" pitchFamily="34" charset="0"/>
              </a:rPr>
              <a:t>Restricted</a:t>
            </a:r>
            <a:r>
              <a:rPr lang="tr-TR" sz="1300" i="1" dirty="0">
                <a:latin typeface="Calibri" panose="020F0502020204030204" pitchFamily="34" charset="0"/>
                <a:ea typeface="Calibri" panose="020F0502020204030204" pitchFamily="34" charset="0"/>
                <a:cs typeface="Calibri" panose="020F0502020204030204" pitchFamily="34" charset="0"/>
              </a:rPr>
              <a:t> Boltzmann </a:t>
            </a:r>
            <a:r>
              <a:rPr lang="tr-TR" sz="1300" i="1" dirty="0" err="1">
                <a:latin typeface="Calibri" panose="020F0502020204030204" pitchFamily="34" charset="0"/>
                <a:ea typeface="Calibri" panose="020F0502020204030204" pitchFamily="34" charset="0"/>
                <a:cs typeface="Calibri" panose="020F0502020204030204" pitchFamily="34" charset="0"/>
              </a:rPr>
              <a:t>Machines</a:t>
            </a:r>
            <a:r>
              <a:rPr lang="tr-TR" sz="1300" i="1" dirty="0">
                <a:latin typeface="Calibri" panose="020F0502020204030204" pitchFamily="34" charset="0"/>
                <a:ea typeface="Calibri" panose="020F0502020204030204" pitchFamily="34" charset="0"/>
                <a:cs typeface="Calibri" panose="020F0502020204030204" pitchFamily="34" charset="0"/>
              </a:rPr>
              <a:t> (RBM) </a:t>
            </a:r>
            <a:r>
              <a:rPr lang="tr-TR" sz="1300" dirty="0">
                <a:latin typeface="Calibri" panose="020F0502020204030204" pitchFamily="34" charset="0"/>
                <a:ea typeface="Calibri" panose="020F0502020204030204" pitchFamily="34" charset="0"/>
                <a:cs typeface="Calibri" panose="020F0502020204030204" pitchFamily="34" charset="0"/>
              </a:rPr>
              <a:t>katmanlarından oluşur. Bu katmanlar adım adım veriden özellikler çıkarır.</a:t>
            </a:r>
          </a:p>
          <a:p>
            <a:r>
              <a:rPr lang="tr-TR" sz="1300" b="1" dirty="0">
                <a:latin typeface="Calibri" panose="020F0502020204030204" pitchFamily="34" charset="0"/>
                <a:ea typeface="Calibri" panose="020F0502020204030204" pitchFamily="34" charset="0"/>
                <a:cs typeface="Calibri" panose="020F0502020204030204" pitchFamily="34" charset="0"/>
              </a:rPr>
              <a:t>Katmanlar Arası Öğrenme Mantığı</a:t>
            </a:r>
          </a:p>
          <a:p>
            <a:r>
              <a:rPr lang="tr-TR" sz="1300" dirty="0">
                <a:latin typeface="Calibri" panose="020F0502020204030204" pitchFamily="34" charset="0"/>
                <a:ea typeface="Calibri" panose="020F0502020204030204" pitchFamily="34" charset="0"/>
                <a:cs typeface="Calibri" panose="020F0502020204030204" pitchFamily="34" charset="0"/>
              </a:rPr>
              <a:t>Bu mantık aslında çoğu derin öğrenme modelinde geçerlidir:</a:t>
            </a:r>
          </a:p>
          <a:p>
            <a:r>
              <a:rPr lang="tr-TR" sz="1300" b="1" dirty="0" err="1">
                <a:latin typeface="Calibri" panose="020F0502020204030204" pitchFamily="34" charset="0"/>
                <a:ea typeface="Calibri" panose="020F0502020204030204" pitchFamily="34" charset="0"/>
                <a:cs typeface="Calibri" panose="020F0502020204030204" pitchFamily="34" charset="0"/>
              </a:rPr>
              <a:t>Input</a:t>
            </a:r>
            <a:r>
              <a:rPr lang="tr-TR" sz="1300" b="1" dirty="0">
                <a:latin typeface="Calibri" panose="020F0502020204030204" pitchFamily="34" charset="0"/>
                <a:ea typeface="Calibri" panose="020F0502020204030204" pitchFamily="34" charset="0"/>
                <a:cs typeface="Calibri" panose="020F0502020204030204" pitchFamily="34" charset="0"/>
              </a:rPr>
              <a:t> </a:t>
            </a:r>
            <a:r>
              <a:rPr lang="tr-TR" sz="1300" b="1" dirty="0" err="1">
                <a:latin typeface="Calibri" panose="020F0502020204030204" pitchFamily="34" charset="0"/>
                <a:ea typeface="Calibri" panose="020F0502020204030204" pitchFamily="34" charset="0"/>
                <a:cs typeface="Calibri" panose="020F0502020204030204" pitchFamily="34" charset="0"/>
              </a:rPr>
              <a:t>Layer’a</a:t>
            </a:r>
            <a:r>
              <a:rPr lang="tr-TR" sz="1300" b="1" dirty="0">
                <a:latin typeface="Calibri" panose="020F0502020204030204" pitchFamily="34" charset="0"/>
                <a:ea typeface="Calibri" panose="020F0502020204030204" pitchFamily="34" charset="0"/>
                <a:cs typeface="Calibri" panose="020F0502020204030204" pitchFamily="34" charset="0"/>
              </a:rPr>
              <a:t> yakın katmanlar → </a:t>
            </a:r>
            <a:r>
              <a:rPr lang="tr-TR" sz="1300" b="1" dirty="0" err="1">
                <a:latin typeface="Calibri" panose="020F0502020204030204" pitchFamily="34" charset="0"/>
                <a:ea typeface="Calibri" panose="020F0502020204030204" pitchFamily="34" charset="0"/>
                <a:cs typeface="Calibri" panose="020F0502020204030204" pitchFamily="34" charset="0"/>
              </a:rPr>
              <a:t>Low</a:t>
            </a:r>
            <a:r>
              <a:rPr lang="tr-TR" sz="1300" b="1" dirty="0">
                <a:latin typeface="Calibri" panose="020F0502020204030204" pitchFamily="34" charset="0"/>
                <a:ea typeface="Calibri" panose="020F0502020204030204" pitchFamily="34" charset="0"/>
                <a:cs typeface="Calibri" panose="020F0502020204030204" pitchFamily="34" charset="0"/>
              </a:rPr>
              <a:t>-Level </a:t>
            </a:r>
            <a:r>
              <a:rPr lang="tr-TR" sz="1300" b="1" dirty="0" err="1">
                <a:latin typeface="Calibri" panose="020F0502020204030204" pitchFamily="34" charset="0"/>
                <a:ea typeface="Calibri" panose="020F0502020204030204" pitchFamily="34" charset="0"/>
                <a:cs typeface="Calibri" panose="020F0502020204030204" pitchFamily="34" charset="0"/>
              </a:rPr>
              <a:t>Features</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dirty="0">
                <a:latin typeface="Calibri" panose="020F0502020204030204" pitchFamily="34" charset="0"/>
                <a:ea typeface="Calibri" panose="020F0502020204030204" pitchFamily="34" charset="0"/>
                <a:cs typeface="Calibri" panose="020F0502020204030204" pitchFamily="34" charset="0"/>
              </a:rPr>
              <a:t>Bu katmanlar görüntünün temel, basit özelliklerini öğrenir.</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u="sng" dirty="0">
                <a:latin typeface="Calibri" panose="020F0502020204030204" pitchFamily="34" charset="0"/>
                <a:ea typeface="Calibri" panose="020F0502020204030204" pitchFamily="34" charset="0"/>
                <a:cs typeface="Calibri" panose="020F0502020204030204" pitchFamily="34" charset="0"/>
              </a:rPr>
              <a:t>Örnek: </a:t>
            </a:r>
            <a:r>
              <a:rPr lang="tr-TR" sz="1300" dirty="0">
                <a:latin typeface="Calibri" panose="020F0502020204030204" pitchFamily="34" charset="0"/>
                <a:ea typeface="Calibri" panose="020F0502020204030204" pitchFamily="34" charset="0"/>
                <a:cs typeface="Calibri" panose="020F0502020204030204" pitchFamily="34" charset="0"/>
              </a:rPr>
              <a:t>Kenarlar, Çizgiler, Basit tekstür desenleri</a:t>
            </a:r>
          </a:p>
        </p:txBody>
      </p:sp>
      <p:sp>
        <p:nvSpPr>
          <p:cNvPr id="6" name="Metin kutusu 5">
            <a:extLst>
              <a:ext uri="{FF2B5EF4-FFF2-40B4-BE49-F238E27FC236}">
                <a16:creationId xmlns:a16="http://schemas.microsoft.com/office/drawing/2014/main" id="{CB7C716F-3A0C-CB38-8E4D-11BF7D3DBE89}"/>
              </a:ext>
            </a:extLst>
          </p:cNvPr>
          <p:cNvSpPr txBox="1"/>
          <p:nvPr/>
        </p:nvSpPr>
        <p:spPr>
          <a:xfrm>
            <a:off x="4252882" y="5955150"/>
            <a:ext cx="6977670" cy="892552"/>
          </a:xfrm>
          <a:prstGeom prst="rect">
            <a:avLst/>
          </a:prstGeom>
          <a:noFill/>
        </p:spPr>
        <p:txBody>
          <a:bodyPr wrap="square" rtlCol="0">
            <a:spAutoFit/>
          </a:bodyPr>
          <a:lstStyle/>
          <a:p>
            <a:r>
              <a:rPr lang="tr-TR" sz="1300" b="1" dirty="0" err="1">
                <a:latin typeface="Calibri" panose="020F0502020204030204" pitchFamily="34" charset="0"/>
                <a:ea typeface="Calibri" panose="020F0502020204030204" pitchFamily="34" charset="0"/>
                <a:cs typeface="Calibri" panose="020F0502020204030204" pitchFamily="34" charset="0"/>
              </a:rPr>
              <a:t>Output</a:t>
            </a:r>
            <a:r>
              <a:rPr lang="tr-TR" sz="1300" b="1" dirty="0">
                <a:latin typeface="Calibri" panose="020F0502020204030204" pitchFamily="34" charset="0"/>
                <a:ea typeface="Calibri" panose="020F0502020204030204" pitchFamily="34" charset="0"/>
                <a:cs typeface="Calibri" panose="020F0502020204030204" pitchFamily="34" charset="0"/>
              </a:rPr>
              <a:t> </a:t>
            </a:r>
            <a:r>
              <a:rPr lang="tr-TR" sz="1300" b="1" dirty="0" err="1">
                <a:latin typeface="Calibri" panose="020F0502020204030204" pitchFamily="34" charset="0"/>
                <a:ea typeface="Calibri" panose="020F0502020204030204" pitchFamily="34" charset="0"/>
                <a:cs typeface="Calibri" panose="020F0502020204030204" pitchFamily="34" charset="0"/>
              </a:rPr>
              <a:t>Layer’a</a:t>
            </a:r>
            <a:r>
              <a:rPr lang="tr-TR" sz="1300" b="1" dirty="0">
                <a:latin typeface="Calibri" panose="020F0502020204030204" pitchFamily="34" charset="0"/>
                <a:ea typeface="Calibri" panose="020F0502020204030204" pitchFamily="34" charset="0"/>
                <a:cs typeface="Calibri" panose="020F0502020204030204" pitchFamily="34" charset="0"/>
              </a:rPr>
              <a:t> yakın katmanlar → High-Level </a:t>
            </a:r>
            <a:r>
              <a:rPr lang="tr-TR" sz="1300" b="1" dirty="0" err="1">
                <a:latin typeface="Calibri" panose="020F0502020204030204" pitchFamily="34" charset="0"/>
                <a:ea typeface="Calibri" panose="020F0502020204030204" pitchFamily="34" charset="0"/>
                <a:cs typeface="Calibri" panose="020F0502020204030204" pitchFamily="34" charset="0"/>
              </a:rPr>
              <a:t>Features</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dirty="0">
                <a:latin typeface="Calibri" panose="020F0502020204030204" pitchFamily="34" charset="0"/>
                <a:ea typeface="Calibri" panose="020F0502020204030204" pitchFamily="34" charset="0"/>
                <a:cs typeface="Calibri" panose="020F0502020204030204" pitchFamily="34" charset="0"/>
              </a:rPr>
              <a:t>Bu katmanlarda öğrenilen özellikler daha karmaşıktır.</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u="sng" dirty="0">
                <a:latin typeface="Calibri" panose="020F0502020204030204" pitchFamily="34" charset="0"/>
                <a:ea typeface="Calibri" panose="020F0502020204030204" pitchFamily="34" charset="0"/>
                <a:cs typeface="Calibri" panose="020F0502020204030204" pitchFamily="34" charset="0"/>
              </a:rPr>
              <a:t>Örnek: </a:t>
            </a:r>
            <a:r>
              <a:rPr lang="tr-TR" sz="1300" dirty="0">
                <a:latin typeface="Calibri" panose="020F0502020204030204" pitchFamily="34" charset="0"/>
                <a:ea typeface="Calibri" panose="020F0502020204030204" pitchFamily="34" charset="0"/>
                <a:cs typeface="Calibri" panose="020F0502020204030204" pitchFamily="34" charset="0"/>
              </a:rPr>
              <a:t>Lezyon şekli, Tümörün yapısı, Kompleks dokular, Kanserli bölgenin anatomik formu</a:t>
            </a:r>
          </a:p>
          <a:p>
            <a:r>
              <a:rPr lang="tr-TR" sz="1300" dirty="0">
                <a:latin typeface="Calibri" panose="020F0502020204030204" pitchFamily="34" charset="0"/>
                <a:ea typeface="Calibri" panose="020F0502020204030204" pitchFamily="34" charset="0"/>
                <a:cs typeface="Calibri" panose="020F0502020204030204" pitchFamily="34" charset="0"/>
              </a:rPr>
              <a:t>Bu şekilde model, görüntüyü düşük seviyeden yüksek seviyeye doğru anlamlandırır.</a:t>
            </a:r>
          </a:p>
        </p:txBody>
      </p:sp>
      <p:sp>
        <p:nvSpPr>
          <p:cNvPr id="7" name="Metin kutusu 6">
            <a:extLst>
              <a:ext uri="{FF2B5EF4-FFF2-40B4-BE49-F238E27FC236}">
                <a16:creationId xmlns:a16="http://schemas.microsoft.com/office/drawing/2014/main" id="{E227629F-07BD-10F5-F865-6D97B691735A}"/>
              </a:ext>
            </a:extLst>
          </p:cNvPr>
          <p:cNvSpPr txBox="1"/>
          <p:nvPr/>
        </p:nvSpPr>
        <p:spPr>
          <a:xfrm>
            <a:off x="10185230" y="1147603"/>
            <a:ext cx="2006770" cy="4093428"/>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Eğitim Süreci (Training)</a:t>
            </a:r>
          </a:p>
          <a:p>
            <a:r>
              <a:rPr lang="tr-TR" sz="1300" dirty="0">
                <a:latin typeface="Calibri" panose="020F0502020204030204" pitchFamily="34" charset="0"/>
                <a:ea typeface="Calibri" panose="020F0502020204030204" pitchFamily="34" charset="0"/>
                <a:cs typeface="Calibri" panose="020F0502020204030204" pitchFamily="34" charset="0"/>
              </a:rPr>
              <a:t>Eğitim süreci, diğer </a:t>
            </a:r>
            <a:r>
              <a:rPr lang="tr-TR" sz="1300" dirty="0" err="1">
                <a:latin typeface="Calibri" panose="020F0502020204030204" pitchFamily="34" charset="0"/>
                <a:ea typeface="Calibri" panose="020F0502020204030204" pitchFamily="34" charset="0"/>
                <a:cs typeface="Calibri" panose="020F0502020204030204" pitchFamily="34" charset="0"/>
              </a:rPr>
              <a:t>neural</a:t>
            </a:r>
            <a:r>
              <a:rPr lang="tr-TR" sz="1300" dirty="0">
                <a:latin typeface="Calibri" panose="020F0502020204030204" pitchFamily="34" charset="0"/>
                <a:ea typeface="Calibri" panose="020F0502020204030204" pitchFamily="34" charset="0"/>
                <a:cs typeface="Calibri" panose="020F0502020204030204" pitchFamily="34" charset="0"/>
              </a:rPr>
              <a:t> network modellerine benzer şekilde işler:</a:t>
            </a:r>
          </a:p>
          <a:p>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Backpropagation</a:t>
            </a:r>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Gradient</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Descent</a:t>
            </a:r>
            <a:r>
              <a:rPr lang="tr-TR" sz="1300" dirty="0">
                <a:latin typeface="Calibri" panose="020F0502020204030204" pitchFamily="34" charset="0"/>
                <a:ea typeface="Calibri" panose="020F0502020204030204" pitchFamily="34" charset="0"/>
                <a:cs typeface="Calibri" panose="020F0502020204030204" pitchFamily="34" charset="0"/>
              </a:rPr>
              <a:t> ile ağırlık güncellemeleri</a:t>
            </a:r>
          </a:p>
          <a:p>
            <a:pPr marL="285750" indent="-285750">
              <a:buFont typeface="Arial" panose="020B0604020202020204" pitchFamily="34" charset="0"/>
              <a:buChar char="•"/>
            </a:pPr>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Katmanların sırayla eğitilmesi (</a:t>
            </a:r>
            <a:r>
              <a:rPr lang="tr-TR" sz="1300" dirty="0" err="1">
                <a:latin typeface="Calibri" panose="020F0502020204030204" pitchFamily="34" charset="0"/>
                <a:ea typeface="Calibri" panose="020F0502020204030204" pitchFamily="34" charset="0"/>
                <a:cs typeface="Calibri" panose="020F0502020204030204" pitchFamily="34" charset="0"/>
              </a:rPr>
              <a:t>greedy</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layer-wise</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training</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DBN’lere</a:t>
            </a:r>
            <a:r>
              <a:rPr lang="tr-TR" sz="1300" dirty="0">
                <a:latin typeface="Calibri" panose="020F0502020204030204" pitchFamily="34" charset="0"/>
                <a:ea typeface="Calibri" panose="020F0502020204030204" pitchFamily="34" charset="0"/>
                <a:cs typeface="Calibri" panose="020F0502020204030204" pitchFamily="34" charset="0"/>
              </a:rPr>
              <a:t> özgüdür)</a:t>
            </a:r>
          </a:p>
          <a:p>
            <a:endParaRPr lang="tr-TR" sz="1300" dirty="0">
              <a:latin typeface="Calibri" panose="020F0502020204030204" pitchFamily="34" charset="0"/>
              <a:ea typeface="Calibri" panose="020F0502020204030204" pitchFamily="34" charset="0"/>
              <a:cs typeface="Calibri" panose="020F0502020204030204" pitchFamily="34" charset="0"/>
            </a:endParaRPr>
          </a:p>
          <a:p>
            <a:r>
              <a:rPr lang="tr-TR" sz="1300" dirty="0">
                <a:latin typeface="Calibri" panose="020F0502020204030204" pitchFamily="34" charset="0"/>
                <a:ea typeface="Calibri" panose="020F0502020204030204" pitchFamily="34" charset="0"/>
                <a:cs typeface="Calibri" panose="020F0502020204030204" pitchFamily="34" charset="0"/>
              </a:rPr>
              <a:t>Her katman önce </a:t>
            </a:r>
            <a:r>
              <a:rPr lang="tr-TR" sz="1300" dirty="0" err="1">
                <a:latin typeface="Calibri" panose="020F0502020204030204" pitchFamily="34" charset="0"/>
                <a:ea typeface="Calibri" panose="020F0502020204030204" pitchFamily="34" charset="0"/>
                <a:cs typeface="Calibri" panose="020F0502020204030204" pitchFamily="34" charset="0"/>
              </a:rPr>
              <a:t>unsupervised</a:t>
            </a:r>
            <a:r>
              <a:rPr lang="tr-TR" sz="1300" dirty="0">
                <a:latin typeface="Calibri" panose="020F0502020204030204" pitchFamily="34" charset="0"/>
                <a:ea typeface="Calibri" panose="020F0502020204030204" pitchFamily="34" charset="0"/>
                <a:cs typeface="Calibri" panose="020F0502020204030204" pitchFamily="34" charset="0"/>
              </a:rPr>
              <a:t> olarak veriyi öğrenir, daha sonra tüm ağ </a:t>
            </a:r>
            <a:r>
              <a:rPr lang="tr-TR" sz="1300" dirty="0" err="1">
                <a:latin typeface="Calibri" panose="020F0502020204030204" pitchFamily="34" charset="0"/>
                <a:ea typeface="Calibri" panose="020F0502020204030204" pitchFamily="34" charset="0"/>
                <a:cs typeface="Calibri" panose="020F0502020204030204" pitchFamily="34" charset="0"/>
              </a:rPr>
              <a:t>supervised</a:t>
            </a:r>
            <a:r>
              <a:rPr lang="tr-TR" sz="1300" dirty="0">
                <a:latin typeface="Calibri" panose="020F0502020204030204" pitchFamily="34" charset="0"/>
                <a:ea typeface="Calibri" panose="020F0502020204030204" pitchFamily="34" charset="0"/>
                <a:cs typeface="Calibri" panose="020F0502020204030204" pitchFamily="34" charset="0"/>
              </a:rPr>
              <a:t> şekilde ince ayar (</a:t>
            </a:r>
            <a:r>
              <a:rPr lang="tr-TR" sz="1300" dirty="0" err="1">
                <a:latin typeface="Calibri" panose="020F0502020204030204" pitchFamily="34" charset="0"/>
                <a:ea typeface="Calibri" panose="020F0502020204030204" pitchFamily="34" charset="0"/>
                <a:cs typeface="Calibri" panose="020F0502020204030204" pitchFamily="34" charset="0"/>
              </a:rPr>
              <a:t>fine-tuning</a:t>
            </a:r>
            <a:r>
              <a:rPr lang="tr-TR" sz="1300" dirty="0">
                <a:latin typeface="Calibri" panose="020F0502020204030204" pitchFamily="34" charset="0"/>
                <a:ea typeface="Calibri" panose="020F0502020204030204" pitchFamily="34" charset="0"/>
                <a:cs typeface="Calibri" panose="020F0502020204030204" pitchFamily="34" charset="0"/>
              </a:rPr>
              <a:t>) yapar.</a:t>
            </a:r>
          </a:p>
        </p:txBody>
      </p:sp>
    </p:spTree>
    <p:extLst>
      <p:ext uri="{BB962C8B-B14F-4D97-AF65-F5344CB8AC3E}">
        <p14:creationId xmlns:p14="http://schemas.microsoft.com/office/powerpoint/2010/main" val="806067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yazı tipi, ekran görüntüsü, diyagram içeren bir resim&#10;&#10;Yapay zeka tarafından oluşturulmuş içerik yanlış olabilir.">
            <a:extLst>
              <a:ext uri="{FF2B5EF4-FFF2-40B4-BE49-F238E27FC236}">
                <a16:creationId xmlns:a16="http://schemas.microsoft.com/office/drawing/2014/main" id="{823344F6-F991-4786-737E-AE1696537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511"/>
            <a:ext cx="12192001" cy="5702360"/>
          </a:xfrm>
          <a:prstGeom prst="rect">
            <a:avLst/>
          </a:prstGeom>
        </p:spPr>
      </p:pic>
      <p:sp>
        <p:nvSpPr>
          <p:cNvPr id="4" name="Metin kutusu 3">
            <a:extLst>
              <a:ext uri="{FF2B5EF4-FFF2-40B4-BE49-F238E27FC236}">
                <a16:creationId xmlns:a16="http://schemas.microsoft.com/office/drawing/2014/main" id="{682E2835-27C8-709E-5356-745CFBDDEF25}"/>
              </a:ext>
            </a:extLst>
          </p:cNvPr>
          <p:cNvSpPr txBox="1"/>
          <p:nvPr/>
        </p:nvSpPr>
        <p:spPr>
          <a:xfrm>
            <a:off x="85916" y="3025499"/>
            <a:ext cx="3534863" cy="1092607"/>
          </a:xfrm>
          <a:prstGeom prst="rect">
            <a:avLst/>
          </a:prstGeom>
          <a:noFill/>
        </p:spPr>
        <p:txBody>
          <a:bodyPr wrap="square" rtlCol="0">
            <a:spAutoFit/>
          </a:bodyPr>
          <a:lstStyle/>
          <a:p>
            <a:r>
              <a:rPr lang="tr-TR" sz="1300" dirty="0" err="1">
                <a:latin typeface="Calibri" panose="020F0502020204030204" pitchFamily="34" charset="0"/>
                <a:ea typeface="Calibri" panose="020F0502020204030204" pitchFamily="34" charset="0"/>
                <a:cs typeface="Calibri" panose="020F0502020204030204" pitchFamily="34" charset="0"/>
              </a:rPr>
              <a:t>Autoencoder’lar</a:t>
            </a:r>
            <a:r>
              <a:rPr lang="tr-TR" sz="1300" dirty="0">
                <a:latin typeface="Calibri" panose="020F0502020204030204" pitchFamily="34" charset="0"/>
                <a:ea typeface="Calibri" panose="020F0502020204030204" pitchFamily="34" charset="0"/>
                <a:cs typeface="Calibri" panose="020F0502020204030204" pitchFamily="34" charset="0"/>
              </a:rPr>
              <a:t>, bir veriyi </a:t>
            </a:r>
            <a:r>
              <a:rPr lang="tr-TR" sz="1300" b="1" dirty="0">
                <a:latin typeface="Calibri" panose="020F0502020204030204" pitchFamily="34" charset="0"/>
                <a:ea typeface="Calibri" panose="020F0502020204030204" pitchFamily="34" charset="0"/>
                <a:cs typeface="Calibri" panose="020F0502020204030204" pitchFamily="34" charset="0"/>
              </a:rPr>
              <a:t>sıkıştırmayı (</a:t>
            </a:r>
            <a:r>
              <a:rPr lang="tr-TR" sz="1300" b="1" dirty="0" err="1">
                <a:latin typeface="Calibri" panose="020F0502020204030204" pitchFamily="34" charset="0"/>
                <a:ea typeface="Calibri" panose="020F0502020204030204" pitchFamily="34" charset="0"/>
                <a:cs typeface="Calibri" panose="020F0502020204030204" pitchFamily="34" charset="0"/>
              </a:rPr>
              <a:t>encode</a:t>
            </a:r>
            <a:r>
              <a:rPr lang="tr-TR" sz="1300" b="1" dirty="0">
                <a:latin typeface="Calibri" panose="020F0502020204030204" pitchFamily="34" charset="0"/>
                <a:ea typeface="Calibri" panose="020F0502020204030204" pitchFamily="34" charset="0"/>
                <a:cs typeface="Calibri" panose="020F0502020204030204" pitchFamily="34" charset="0"/>
              </a:rPr>
              <a:t>)</a:t>
            </a:r>
            <a:r>
              <a:rPr lang="tr-TR" sz="1300" dirty="0">
                <a:latin typeface="Calibri" panose="020F0502020204030204" pitchFamily="34" charset="0"/>
                <a:ea typeface="Calibri" panose="020F0502020204030204" pitchFamily="34" charset="0"/>
                <a:cs typeface="Calibri" panose="020F0502020204030204" pitchFamily="34" charset="0"/>
              </a:rPr>
              <a:t> ve sonra yeniden </a:t>
            </a:r>
            <a:r>
              <a:rPr lang="tr-TR" sz="1300" b="1" dirty="0">
                <a:latin typeface="Calibri" panose="020F0502020204030204" pitchFamily="34" charset="0"/>
                <a:ea typeface="Calibri" panose="020F0502020204030204" pitchFamily="34" charset="0"/>
                <a:cs typeface="Calibri" panose="020F0502020204030204" pitchFamily="34" charset="0"/>
              </a:rPr>
              <a:t>oluşturmayı (</a:t>
            </a:r>
            <a:r>
              <a:rPr lang="tr-TR" sz="1300" b="1" dirty="0" err="1">
                <a:latin typeface="Calibri" panose="020F0502020204030204" pitchFamily="34" charset="0"/>
                <a:ea typeface="Calibri" panose="020F0502020204030204" pitchFamily="34" charset="0"/>
                <a:cs typeface="Calibri" panose="020F0502020204030204" pitchFamily="34" charset="0"/>
              </a:rPr>
              <a:t>decode</a:t>
            </a:r>
            <a:r>
              <a:rPr lang="tr-TR" sz="1300" b="1" dirty="0">
                <a:latin typeface="Calibri" panose="020F0502020204030204" pitchFamily="34" charset="0"/>
                <a:ea typeface="Calibri" panose="020F0502020204030204" pitchFamily="34" charset="0"/>
                <a:cs typeface="Calibri" panose="020F0502020204030204" pitchFamily="34" charset="0"/>
              </a:rPr>
              <a:t>)</a:t>
            </a:r>
            <a:r>
              <a:rPr lang="tr-TR" sz="1300" dirty="0">
                <a:latin typeface="Calibri" panose="020F0502020204030204" pitchFamily="34" charset="0"/>
                <a:ea typeface="Calibri" panose="020F0502020204030204" pitchFamily="34" charset="0"/>
                <a:cs typeface="Calibri" panose="020F0502020204030204" pitchFamily="34" charset="0"/>
              </a:rPr>
              <a:t> öğrenen yapay sinir ağlarıdır. Asıl amaç, veriyi daha küçük bir temsil (latent </a:t>
            </a:r>
            <a:r>
              <a:rPr lang="tr-TR" sz="1300" dirty="0" err="1">
                <a:latin typeface="Calibri" panose="020F0502020204030204" pitchFamily="34" charset="0"/>
                <a:ea typeface="Calibri" panose="020F0502020204030204" pitchFamily="34" charset="0"/>
                <a:cs typeface="Calibri" panose="020F0502020204030204" pitchFamily="34" charset="0"/>
              </a:rPr>
              <a:t>representation</a:t>
            </a:r>
            <a:r>
              <a:rPr lang="tr-TR" sz="1300" dirty="0">
                <a:latin typeface="Calibri" panose="020F0502020204030204" pitchFamily="34" charset="0"/>
                <a:ea typeface="Calibri" panose="020F0502020204030204" pitchFamily="34" charset="0"/>
                <a:cs typeface="Calibri" panose="020F0502020204030204" pitchFamily="34" charset="0"/>
              </a:rPr>
              <a:t> / </a:t>
            </a:r>
            <a:r>
              <a:rPr lang="tr-TR" sz="1300" dirty="0" err="1">
                <a:latin typeface="Calibri" panose="020F0502020204030204" pitchFamily="34" charset="0"/>
                <a:ea typeface="Calibri" panose="020F0502020204030204" pitchFamily="34" charset="0"/>
                <a:cs typeface="Calibri" panose="020F0502020204030204" pitchFamily="34" charset="0"/>
              </a:rPr>
              <a:t>code</a:t>
            </a:r>
            <a:r>
              <a:rPr lang="tr-TR" sz="1300" dirty="0">
                <a:latin typeface="Calibri" panose="020F0502020204030204" pitchFamily="34" charset="0"/>
                <a:ea typeface="Calibri" panose="020F0502020204030204" pitchFamily="34" charset="0"/>
                <a:cs typeface="Calibri" panose="020F0502020204030204" pitchFamily="34" charset="0"/>
              </a:rPr>
              <a:t>) haline getirirken en önemli özellikleri korumaktır.</a:t>
            </a:r>
          </a:p>
        </p:txBody>
      </p:sp>
      <p:sp>
        <p:nvSpPr>
          <p:cNvPr id="5" name="Metin kutusu 4">
            <a:extLst>
              <a:ext uri="{FF2B5EF4-FFF2-40B4-BE49-F238E27FC236}">
                <a16:creationId xmlns:a16="http://schemas.microsoft.com/office/drawing/2014/main" id="{7F86FD5A-A2D6-8C45-19CE-F50BDF54CE27}"/>
              </a:ext>
            </a:extLst>
          </p:cNvPr>
          <p:cNvSpPr txBox="1"/>
          <p:nvPr/>
        </p:nvSpPr>
        <p:spPr>
          <a:xfrm>
            <a:off x="0" y="5365284"/>
            <a:ext cx="4271291" cy="1492716"/>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Encoder – </a:t>
            </a:r>
            <a:r>
              <a:rPr lang="tr-TR" sz="1300" b="1" dirty="0" err="1">
                <a:latin typeface="Calibri" panose="020F0502020204030204" pitchFamily="34" charset="0"/>
                <a:ea typeface="Calibri" panose="020F0502020204030204" pitchFamily="34" charset="0"/>
                <a:cs typeface="Calibri" panose="020F0502020204030204" pitchFamily="34" charset="0"/>
              </a:rPr>
              <a:t>Decoder</a:t>
            </a:r>
            <a:r>
              <a:rPr lang="tr-TR" sz="1300" b="1" dirty="0">
                <a:latin typeface="Calibri" panose="020F0502020204030204" pitchFamily="34" charset="0"/>
                <a:ea typeface="Calibri" panose="020F0502020204030204" pitchFamily="34" charset="0"/>
                <a:cs typeface="Calibri" panose="020F0502020204030204" pitchFamily="34" charset="0"/>
              </a:rPr>
              <a:t> Yapısı</a:t>
            </a:r>
          </a:p>
          <a:p>
            <a:r>
              <a:rPr lang="tr-TR" sz="1300" dirty="0" err="1">
                <a:latin typeface="Calibri" panose="020F0502020204030204" pitchFamily="34" charset="0"/>
                <a:ea typeface="Calibri" panose="020F0502020204030204" pitchFamily="34" charset="0"/>
                <a:cs typeface="Calibri" panose="020F0502020204030204" pitchFamily="34" charset="0"/>
              </a:rPr>
              <a:t>Autoencoder</a:t>
            </a:r>
            <a:r>
              <a:rPr lang="tr-TR" sz="1300" dirty="0">
                <a:latin typeface="Calibri" panose="020F0502020204030204" pitchFamily="34" charset="0"/>
                <a:ea typeface="Calibri" panose="020F0502020204030204" pitchFamily="34" charset="0"/>
                <a:cs typeface="Calibri" panose="020F0502020204030204" pitchFamily="34" charset="0"/>
              </a:rPr>
              <a:t> iki ana bileşenden oluşur:</a:t>
            </a:r>
          </a:p>
          <a:p>
            <a:r>
              <a:rPr lang="tr-TR" sz="1300" b="1" dirty="0">
                <a:latin typeface="Calibri" panose="020F0502020204030204" pitchFamily="34" charset="0"/>
                <a:ea typeface="Calibri" panose="020F0502020204030204" pitchFamily="34" charset="0"/>
                <a:cs typeface="Calibri" panose="020F0502020204030204" pitchFamily="34" charset="0"/>
              </a:rPr>
              <a:t>1. Encoder (Kodlayıcı)</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Girdi verisi ağın ilk katmanından iç katmanlara doğru küçülür.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Boyut küçüldükçe model </a:t>
            </a:r>
            <a:r>
              <a:rPr lang="tr-TR" sz="1300" b="1" dirty="0">
                <a:latin typeface="Calibri" panose="020F0502020204030204" pitchFamily="34" charset="0"/>
                <a:ea typeface="Calibri" panose="020F0502020204030204" pitchFamily="34" charset="0"/>
                <a:cs typeface="Calibri" panose="020F0502020204030204" pitchFamily="34" charset="0"/>
              </a:rPr>
              <a:t>verinin en önemli özelliklerini sıkıştırarak</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b="1" dirty="0" err="1">
                <a:latin typeface="Calibri" panose="020F0502020204030204" pitchFamily="34" charset="0"/>
                <a:ea typeface="Calibri" panose="020F0502020204030204" pitchFamily="34" charset="0"/>
                <a:cs typeface="Calibri" panose="020F0502020204030204" pitchFamily="34" charset="0"/>
              </a:rPr>
              <a:t>code</a:t>
            </a:r>
            <a:r>
              <a:rPr lang="tr-TR" sz="1300" dirty="0">
                <a:latin typeface="Calibri" panose="020F0502020204030204" pitchFamily="34" charset="0"/>
                <a:ea typeface="Calibri" panose="020F0502020204030204" pitchFamily="34" charset="0"/>
                <a:cs typeface="Calibri" panose="020F0502020204030204" pitchFamily="34" charset="0"/>
              </a:rPr>
              <a:t>” (latent </a:t>
            </a:r>
            <a:r>
              <a:rPr lang="tr-TR" sz="1300" dirty="0" err="1">
                <a:latin typeface="Calibri" panose="020F0502020204030204" pitchFamily="34" charset="0"/>
                <a:ea typeface="Calibri" panose="020F0502020204030204" pitchFamily="34" charset="0"/>
                <a:cs typeface="Calibri" panose="020F0502020204030204" pitchFamily="34" charset="0"/>
              </a:rPr>
              <a:t>vector</a:t>
            </a:r>
            <a:r>
              <a:rPr lang="tr-TR" sz="1300" dirty="0">
                <a:latin typeface="Calibri" panose="020F0502020204030204" pitchFamily="34" charset="0"/>
                <a:ea typeface="Calibri" panose="020F0502020204030204" pitchFamily="34" charset="0"/>
                <a:cs typeface="Calibri" panose="020F0502020204030204" pitchFamily="34" charset="0"/>
              </a:rPr>
              <a:t>) adlı kısma aktarır.</a:t>
            </a:r>
          </a:p>
        </p:txBody>
      </p:sp>
      <p:sp>
        <p:nvSpPr>
          <p:cNvPr id="6" name="Metin kutusu 5">
            <a:extLst>
              <a:ext uri="{FF2B5EF4-FFF2-40B4-BE49-F238E27FC236}">
                <a16:creationId xmlns:a16="http://schemas.microsoft.com/office/drawing/2014/main" id="{A0FFB7CD-3672-6A36-5FC3-D72B277B6A92}"/>
              </a:ext>
            </a:extLst>
          </p:cNvPr>
          <p:cNvSpPr txBox="1"/>
          <p:nvPr/>
        </p:nvSpPr>
        <p:spPr>
          <a:xfrm>
            <a:off x="4905437" y="5599594"/>
            <a:ext cx="4553590" cy="1292662"/>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2. </a:t>
            </a:r>
            <a:r>
              <a:rPr lang="tr-TR" sz="1300" b="1" dirty="0" err="1">
                <a:latin typeface="Calibri" panose="020F0502020204030204" pitchFamily="34" charset="0"/>
                <a:ea typeface="Calibri" panose="020F0502020204030204" pitchFamily="34" charset="0"/>
                <a:cs typeface="Calibri" panose="020F0502020204030204" pitchFamily="34" charset="0"/>
              </a:rPr>
              <a:t>Decoder</a:t>
            </a:r>
            <a:r>
              <a:rPr lang="tr-TR" sz="1300" b="1" dirty="0">
                <a:latin typeface="Calibri" panose="020F0502020204030204" pitchFamily="34" charset="0"/>
                <a:ea typeface="Calibri" panose="020F0502020204030204" pitchFamily="34" charset="0"/>
                <a:cs typeface="Calibri" panose="020F0502020204030204" pitchFamily="34" charset="0"/>
              </a:rPr>
              <a:t> (Çözücü)</a:t>
            </a: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Encoder’da</a:t>
            </a:r>
            <a:r>
              <a:rPr lang="tr-TR" sz="1300" dirty="0">
                <a:latin typeface="Calibri" panose="020F0502020204030204" pitchFamily="34" charset="0"/>
                <a:ea typeface="Calibri" panose="020F0502020204030204" pitchFamily="34" charset="0"/>
                <a:cs typeface="Calibri" panose="020F0502020204030204" pitchFamily="34" charset="0"/>
              </a:rPr>
              <a:t> küçültülen bu temsil, tekrar büyütülerek orijinal verinin yeniden oluşturulması amaçlanır.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Yani veri önce sıkıştırılır → sonra açılarak tekrar üretilir.</a:t>
            </a:r>
          </a:p>
          <a:p>
            <a:r>
              <a:rPr lang="tr-TR" sz="1300" dirty="0">
                <a:latin typeface="Calibri" panose="020F0502020204030204" pitchFamily="34" charset="0"/>
                <a:ea typeface="Calibri" panose="020F0502020204030204" pitchFamily="34" charset="0"/>
                <a:cs typeface="Calibri" panose="020F0502020204030204" pitchFamily="34" charset="0"/>
              </a:rPr>
              <a:t>Bu yapı sayesinde model, verinin </a:t>
            </a:r>
            <a:r>
              <a:rPr lang="tr-TR" sz="1300" b="1" dirty="0">
                <a:latin typeface="Calibri" panose="020F0502020204030204" pitchFamily="34" charset="0"/>
                <a:ea typeface="Calibri" panose="020F0502020204030204" pitchFamily="34" charset="0"/>
                <a:cs typeface="Calibri" panose="020F0502020204030204" pitchFamily="34" charset="0"/>
              </a:rPr>
              <a:t>en kritik kısımlarını</a:t>
            </a:r>
            <a:r>
              <a:rPr lang="tr-TR" sz="1300" dirty="0">
                <a:latin typeface="Calibri" panose="020F0502020204030204" pitchFamily="34" charset="0"/>
                <a:ea typeface="Calibri" panose="020F0502020204030204" pitchFamily="34" charset="0"/>
                <a:cs typeface="Calibri" panose="020F0502020204030204" pitchFamily="34" charset="0"/>
              </a:rPr>
              <a:t> öğrenmiş olur.</a:t>
            </a:r>
          </a:p>
        </p:txBody>
      </p:sp>
    </p:spTree>
    <p:extLst>
      <p:ext uri="{BB962C8B-B14F-4D97-AF65-F5344CB8AC3E}">
        <p14:creationId xmlns:p14="http://schemas.microsoft.com/office/powerpoint/2010/main" val="4153597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tasarım içeren bir resim&#10;&#10;Yapay zeka tarafından oluşturulmuş içerik yanlış olabilir.">
            <a:extLst>
              <a:ext uri="{FF2B5EF4-FFF2-40B4-BE49-F238E27FC236}">
                <a16:creationId xmlns:a16="http://schemas.microsoft.com/office/drawing/2014/main" id="{096AC3DE-D06D-891D-9D6B-2EA694D06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11" y="0"/>
            <a:ext cx="12187861" cy="5687337"/>
          </a:xfrm>
          <a:prstGeom prst="rect">
            <a:avLst/>
          </a:prstGeom>
        </p:spPr>
      </p:pic>
      <p:sp>
        <p:nvSpPr>
          <p:cNvPr id="4" name="Metin kutusu 3">
            <a:extLst>
              <a:ext uri="{FF2B5EF4-FFF2-40B4-BE49-F238E27FC236}">
                <a16:creationId xmlns:a16="http://schemas.microsoft.com/office/drawing/2014/main" id="{3EB7584D-FF1F-D5A4-EFCC-8E8B6F80C3D8}"/>
              </a:ext>
            </a:extLst>
          </p:cNvPr>
          <p:cNvSpPr txBox="1"/>
          <p:nvPr/>
        </p:nvSpPr>
        <p:spPr>
          <a:xfrm>
            <a:off x="0" y="3135963"/>
            <a:ext cx="3228015" cy="3754874"/>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uygulamada </a:t>
            </a:r>
            <a:r>
              <a:rPr lang="tr-TR" sz="1400" dirty="0" err="1">
                <a:latin typeface="Calibri" panose="020F0502020204030204" pitchFamily="34" charset="0"/>
                <a:ea typeface="Calibri" panose="020F0502020204030204" pitchFamily="34" charset="0"/>
                <a:cs typeface="Calibri" panose="020F0502020204030204" pitchFamily="34" charset="0"/>
              </a:rPr>
              <a:t>Autoencoder</a:t>
            </a:r>
            <a:r>
              <a:rPr lang="tr-TR" sz="1400" dirty="0">
                <a:latin typeface="Calibri" panose="020F0502020204030204" pitchFamily="34" charset="0"/>
                <a:ea typeface="Calibri" panose="020F0502020204030204" pitchFamily="34" charset="0"/>
                <a:cs typeface="Calibri" panose="020F0502020204030204" pitchFamily="34" charset="0"/>
              </a:rPr>
              <a:t>, gürültülü görüntüleri temizlemeyi öğrenir.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b="1" dirty="0">
                <a:latin typeface="Calibri" panose="020F0502020204030204" pitchFamily="34" charset="0"/>
                <a:ea typeface="Calibri" panose="020F0502020204030204" pitchFamily="34" charset="0"/>
                <a:cs typeface="Calibri" panose="020F0502020204030204" pitchFamily="34" charset="0"/>
              </a:rPr>
              <a:t>Nasıl Çalışır?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MNIST görüntülerine yapay gürültü eklenir.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Modelin girdisi = </a:t>
            </a:r>
            <a:r>
              <a:rPr lang="tr-TR" sz="1400" b="1" dirty="0">
                <a:latin typeface="Calibri" panose="020F0502020204030204" pitchFamily="34" charset="0"/>
                <a:ea typeface="Calibri" panose="020F0502020204030204" pitchFamily="34" charset="0"/>
                <a:cs typeface="Calibri" panose="020F0502020204030204" pitchFamily="34" charset="0"/>
              </a:rPr>
              <a:t>gürültülü görüntü</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Modelin çıktısı = </a:t>
            </a:r>
            <a:r>
              <a:rPr lang="tr-TR" sz="1400" b="1" dirty="0">
                <a:latin typeface="Calibri" panose="020F0502020204030204" pitchFamily="34" charset="0"/>
                <a:ea typeface="Calibri" panose="020F0502020204030204" pitchFamily="34" charset="0"/>
                <a:cs typeface="Calibri" panose="020F0502020204030204" pitchFamily="34" charset="0"/>
              </a:rPr>
              <a:t>temiz (gürültüsüz) görüntü</a:t>
            </a: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Model şu mantığı öğrenir: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Gürültülü bir görüntü geldiğinde → </a:t>
            </a:r>
            <a:r>
              <a:rPr lang="tr-TR" sz="1400" dirty="0" err="1">
                <a:latin typeface="Calibri" panose="020F0502020204030204" pitchFamily="34" charset="0"/>
                <a:ea typeface="Calibri" panose="020F0502020204030204" pitchFamily="34" charset="0"/>
                <a:cs typeface="Calibri" panose="020F0502020204030204" pitchFamily="34" charset="0"/>
              </a:rPr>
              <a:t>encoder</a:t>
            </a:r>
            <a:r>
              <a:rPr lang="tr-TR" sz="1400" dirty="0">
                <a:latin typeface="Calibri" panose="020F0502020204030204" pitchFamily="34" charset="0"/>
                <a:ea typeface="Calibri" panose="020F0502020204030204" pitchFamily="34" charset="0"/>
                <a:cs typeface="Calibri" panose="020F0502020204030204" pitchFamily="34" charset="0"/>
              </a:rPr>
              <a:t> verinin özünü çıkarır</a:t>
            </a:r>
          </a:p>
          <a:p>
            <a:pPr marL="285750" indent="-285750">
              <a:buFont typeface="Arial" panose="020B0604020202020204" pitchFamily="34" charset="0"/>
              <a:buChar char="•"/>
            </a:pPr>
            <a:r>
              <a:rPr lang="tr-TR" sz="1400" dirty="0" err="1">
                <a:latin typeface="Calibri" panose="020F0502020204030204" pitchFamily="34" charset="0"/>
                <a:ea typeface="Calibri" panose="020F0502020204030204" pitchFamily="34" charset="0"/>
                <a:cs typeface="Calibri" panose="020F0502020204030204" pitchFamily="34" charset="0"/>
              </a:rPr>
              <a:t>Decoder</a:t>
            </a:r>
            <a:r>
              <a:rPr lang="tr-TR" sz="1400" dirty="0">
                <a:latin typeface="Calibri" panose="020F0502020204030204" pitchFamily="34" charset="0"/>
                <a:ea typeface="Calibri" panose="020F0502020204030204" pitchFamily="34" charset="0"/>
                <a:cs typeface="Calibri" panose="020F0502020204030204" pitchFamily="34" charset="0"/>
              </a:rPr>
              <a:t> bu özden </a:t>
            </a:r>
            <a:r>
              <a:rPr lang="tr-TR" sz="1400" b="1" dirty="0">
                <a:latin typeface="Calibri" panose="020F0502020204030204" pitchFamily="34" charset="0"/>
                <a:ea typeface="Calibri" panose="020F0502020204030204" pitchFamily="34" charset="0"/>
                <a:cs typeface="Calibri" panose="020F0502020204030204" pitchFamily="34" charset="0"/>
              </a:rPr>
              <a:t>gürültüsüz halini</a:t>
            </a:r>
            <a:r>
              <a:rPr lang="tr-TR" sz="1400" dirty="0">
                <a:latin typeface="Calibri" panose="020F0502020204030204" pitchFamily="34" charset="0"/>
                <a:ea typeface="Calibri" panose="020F0502020204030204" pitchFamily="34" charset="0"/>
                <a:cs typeface="Calibri" panose="020F0502020204030204" pitchFamily="34" charset="0"/>
              </a:rPr>
              <a:t> yeniden üretir</a:t>
            </a:r>
          </a:p>
          <a:p>
            <a:pPr marL="285750" indent="-285750">
              <a:buFont typeface="Arial" panose="020B0604020202020204" pitchFamily="34" charset="0"/>
              <a:buChar char="•"/>
            </a:pP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Bu tür </a:t>
            </a:r>
            <a:r>
              <a:rPr lang="tr-TR" sz="1400" dirty="0" err="1">
                <a:latin typeface="Calibri" panose="020F0502020204030204" pitchFamily="34" charset="0"/>
                <a:ea typeface="Calibri" panose="020F0502020204030204" pitchFamily="34" charset="0"/>
                <a:cs typeface="Calibri" panose="020F0502020204030204" pitchFamily="34" charset="0"/>
              </a:rPr>
              <a:t>autoencoder’lara</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Denoising</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Autoencoders</a:t>
            </a:r>
            <a:r>
              <a:rPr lang="tr-TR" sz="1400" dirty="0">
                <a:latin typeface="Calibri" panose="020F0502020204030204" pitchFamily="34" charset="0"/>
                <a:ea typeface="Calibri" panose="020F0502020204030204" pitchFamily="34" charset="0"/>
                <a:cs typeface="Calibri" panose="020F0502020204030204" pitchFamily="34" charset="0"/>
              </a:rPr>
              <a:t> denir.</a:t>
            </a:r>
          </a:p>
        </p:txBody>
      </p:sp>
      <p:sp>
        <p:nvSpPr>
          <p:cNvPr id="5" name="Metin kutusu 4">
            <a:extLst>
              <a:ext uri="{FF2B5EF4-FFF2-40B4-BE49-F238E27FC236}">
                <a16:creationId xmlns:a16="http://schemas.microsoft.com/office/drawing/2014/main" id="{B0C611B8-E082-4138-65BE-8854E59F8272}"/>
              </a:ext>
            </a:extLst>
          </p:cNvPr>
          <p:cNvSpPr txBox="1"/>
          <p:nvPr/>
        </p:nvSpPr>
        <p:spPr>
          <a:xfrm>
            <a:off x="3530768" y="5842341"/>
            <a:ext cx="6871297" cy="954107"/>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Sonuç:</a:t>
            </a:r>
          </a:p>
          <a:p>
            <a:r>
              <a:rPr lang="tr-TR" sz="1400" dirty="0">
                <a:latin typeface="Calibri" panose="020F0502020204030204" pitchFamily="34" charset="0"/>
                <a:ea typeface="Calibri" panose="020F0502020204030204" pitchFamily="34" charset="0"/>
                <a:cs typeface="Calibri" panose="020F0502020204030204" pitchFamily="34" charset="0"/>
              </a:rPr>
              <a:t>Eğitim tamamlandığında model:</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Gürültülü bir 7 verirsen → temiz bir 7 üretir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Gürültüyü otomatik olarak </a:t>
            </a:r>
            <a:r>
              <a:rPr lang="tr-TR" sz="1400" i="1" dirty="0" err="1">
                <a:latin typeface="Calibri" panose="020F0502020204030204" pitchFamily="34" charset="0"/>
                <a:ea typeface="Calibri" panose="020F0502020204030204" pitchFamily="34" charset="0"/>
                <a:cs typeface="Calibri" panose="020F0502020204030204" pitchFamily="34" charset="0"/>
              </a:rPr>
              <a:t>extract</a:t>
            </a:r>
            <a:r>
              <a:rPr lang="tr-TR" sz="1400" i="1" dirty="0">
                <a:latin typeface="Calibri" panose="020F0502020204030204" pitchFamily="34" charset="0"/>
                <a:ea typeface="Calibri" panose="020F0502020204030204" pitchFamily="34" charset="0"/>
                <a:cs typeface="Calibri" panose="020F0502020204030204" pitchFamily="34" charset="0"/>
              </a:rPr>
              <a:t> (ayırt eder) </a:t>
            </a:r>
            <a:r>
              <a:rPr lang="tr-TR" sz="1400" dirty="0">
                <a:latin typeface="Calibri" panose="020F0502020204030204" pitchFamily="34" charset="0"/>
                <a:ea typeface="Calibri" panose="020F0502020204030204" pitchFamily="34" charset="0"/>
                <a:cs typeface="Calibri" panose="020F0502020204030204" pitchFamily="34" charset="0"/>
              </a:rPr>
              <a:t>ve</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denoise</a:t>
            </a:r>
            <a:r>
              <a:rPr lang="tr-TR" sz="1400" i="1" dirty="0">
                <a:latin typeface="Calibri" panose="020F0502020204030204" pitchFamily="34" charset="0"/>
                <a:ea typeface="Calibri" panose="020F0502020204030204" pitchFamily="34" charset="0"/>
                <a:cs typeface="Calibri" panose="020F0502020204030204" pitchFamily="34" charset="0"/>
              </a:rPr>
              <a:t> (temizler)</a:t>
            </a:r>
          </a:p>
        </p:txBody>
      </p:sp>
    </p:spTree>
    <p:extLst>
      <p:ext uri="{BB962C8B-B14F-4D97-AF65-F5344CB8AC3E}">
        <p14:creationId xmlns:p14="http://schemas.microsoft.com/office/powerpoint/2010/main" val="4294546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yazı tipi, beyaz, ekran görüntüsü içeren bir resim&#10;&#10;Yapay zeka tarafından oluşturulmuş içerik yanlış olabilir.">
            <a:extLst>
              <a:ext uri="{FF2B5EF4-FFF2-40B4-BE49-F238E27FC236}">
                <a16:creationId xmlns:a16="http://schemas.microsoft.com/office/drawing/2014/main" id="{2502AE7C-2965-05AE-CFEC-99E10350E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85974" cy="1750804"/>
          </a:xfrm>
          <a:prstGeom prst="rect">
            <a:avLst/>
          </a:prstGeom>
        </p:spPr>
      </p:pic>
      <p:sp>
        <p:nvSpPr>
          <p:cNvPr id="6" name="Oval 5">
            <a:extLst>
              <a:ext uri="{FF2B5EF4-FFF2-40B4-BE49-F238E27FC236}">
                <a16:creationId xmlns:a16="http://schemas.microsoft.com/office/drawing/2014/main" id="{2150A25D-AA8B-5653-ED05-DA596C9132A9}"/>
              </a:ext>
            </a:extLst>
          </p:cNvPr>
          <p:cNvSpPr/>
          <p:nvPr/>
        </p:nvSpPr>
        <p:spPr>
          <a:xfrm>
            <a:off x="6546850" y="692150"/>
            <a:ext cx="850900" cy="2667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tr-TR"/>
          </a:p>
        </p:txBody>
      </p:sp>
      <p:sp>
        <p:nvSpPr>
          <p:cNvPr id="7" name="Oval 6">
            <a:extLst>
              <a:ext uri="{FF2B5EF4-FFF2-40B4-BE49-F238E27FC236}">
                <a16:creationId xmlns:a16="http://schemas.microsoft.com/office/drawing/2014/main" id="{B597DC93-BFCD-1555-821F-937DC7856203}"/>
              </a:ext>
            </a:extLst>
          </p:cNvPr>
          <p:cNvSpPr/>
          <p:nvPr/>
        </p:nvSpPr>
        <p:spPr>
          <a:xfrm>
            <a:off x="7613650" y="692150"/>
            <a:ext cx="939800" cy="2667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tr-TR"/>
          </a:p>
        </p:txBody>
      </p:sp>
      <p:sp>
        <p:nvSpPr>
          <p:cNvPr id="8" name="Metin kutusu 7">
            <a:extLst>
              <a:ext uri="{FF2B5EF4-FFF2-40B4-BE49-F238E27FC236}">
                <a16:creationId xmlns:a16="http://schemas.microsoft.com/office/drawing/2014/main" id="{0A6313FF-056C-BEDB-5D19-3BF855EA3D60}"/>
              </a:ext>
            </a:extLst>
          </p:cNvPr>
          <p:cNvSpPr txBox="1"/>
          <p:nvPr/>
        </p:nvSpPr>
        <p:spPr>
          <a:xfrm>
            <a:off x="7277100" y="192187"/>
            <a:ext cx="960519" cy="307777"/>
          </a:xfrm>
          <a:prstGeom prst="rect">
            <a:avLst/>
          </a:prstGeom>
          <a:noFill/>
        </p:spPr>
        <p:txBody>
          <a:bodyPr wrap="non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parametre</a:t>
            </a:r>
          </a:p>
        </p:txBody>
      </p:sp>
      <p:cxnSp>
        <p:nvCxnSpPr>
          <p:cNvPr id="10" name="Düz Bağlayıcı 9">
            <a:extLst>
              <a:ext uri="{FF2B5EF4-FFF2-40B4-BE49-F238E27FC236}">
                <a16:creationId xmlns:a16="http://schemas.microsoft.com/office/drawing/2014/main" id="{57D51A22-4460-8974-0014-F981CAC41B99}"/>
              </a:ext>
            </a:extLst>
          </p:cNvPr>
          <p:cNvCxnSpPr/>
          <p:nvPr/>
        </p:nvCxnSpPr>
        <p:spPr>
          <a:xfrm>
            <a:off x="3390900" y="1200150"/>
            <a:ext cx="1816100" cy="0"/>
          </a:xfrm>
          <a:prstGeom prst="line">
            <a:avLst/>
          </a:prstGeom>
        </p:spPr>
        <p:style>
          <a:lnRef idx="2">
            <a:schemeClr val="dk1"/>
          </a:lnRef>
          <a:fillRef idx="0">
            <a:schemeClr val="dk1"/>
          </a:fillRef>
          <a:effectRef idx="1">
            <a:schemeClr val="dk1"/>
          </a:effectRef>
          <a:fontRef idx="minor">
            <a:schemeClr val="tx1"/>
          </a:fontRef>
        </p:style>
      </p:cxnSp>
      <p:cxnSp>
        <p:nvCxnSpPr>
          <p:cNvPr id="12" name="Düz Ok Bağlayıcısı 11">
            <a:extLst>
              <a:ext uri="{FF2B5EF4-FFF2-40B4-BE49-F238E27FC236}">
                <a16:creationId xmlns:a16="http://schemas.microsoft.com/office/drawing/2014/main" id="{0C12489C-36ED-B00A-97C4-CB2F3DDBB755}"/>
              </a:ext>
            </a:extLst>
          </p:cNvPr>
          <p:cNvCxnSpPr>
            <a:stCxn id="6" idx="0"/>
          </p:cNvCxnSpPr>
          <p:nvPr/>
        </p:nvCxnSpPr>
        <p:spPr>
          <a:xfrm flipV="1">
            <a:off x="6972300" y="499964"/>
            <a:ext cx="476250" cy="1921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Düz Ok Bağlayıcısı 13">
            <a:extLst>
              <a:ext uri="{FF2B5EF4-FFF2-40B4-BE49-F238E27FC236}">
                <a16:creationId xmlns:a16="http://schemas.microsoft.com/office/drawing/2014/main" id="{C58E7373-2A9E-424E-9E41-AFF4119C5996}"/>
              </a:ext>
            </a:extLst>
          </p:cNvPr>
          <p:cNvCxnSpPr>
            <a:stCxn id="7" idx="0"/>
            <a:endCxn id="8" idx="2"/>
          </p:cNvCxnSpPr>
          <p:nvPr/>
        </p:nvCxnSpPr>
        <p:spPr>
          <a:xfrm flipH="1" flipV="1">
            <a:off x="7757360" y="499964"/>
            <a:ext cx="326190" cy="1921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Düz Bağlayıcı 14">
            <a:extLst>
              <a:ext uri="{FF2B5EF4-FFF2-40B4-BE49-F238E27FC236}">
                <a16:creationId xmlns:a16="http://schemas.microsoft.com/office/drawing/2014/main" id="{A42FD374-83CA-EF37-AE5C-3A126407D79E}"/>
              </a:ext>
            </a:extLst>
          </p:cNvPr>
          <p:cNvCxnSpPr/>
          <p:nvPr/>
        </p:nvCxnSpPr>
        <p:spPr>
          <a:xfrm>
            <a:off x="7329569" y="1200150"/>
            <a:ext cx="1816100" cy="0"/>
          </a:xfrm>
          <a:prstGeom prst="line">
            <a:avLst/>
          </a:prstGeom>
        </p:spPr>
        <p:style>
          <a:lnRef idx="2">
            <a:schemeClr val="dk1"/>
          </a:lnRef>
          <a:fillRef idx="0">
            <a:schemeClr val="dk1"/>
          </a:fillRef>
          <a:effectRef idx="1">
            <a:schemeClr val="dk1"/>
          </a:effectRef>
          <a:fontRef idx="minor">
            <a:schemeClr val="tx1"/>
          </a:fontRef>
        </p:style>
      </p:cxnSp>
      <p:pic>
        <p:nvPicPr>
          <p:cNvPr id="17" name="Resim 16" descr="metin, yazı tipi, ekran görüntüsü içeren bir resim&#10;&#10;Yapay zeka tarafından oluşturulmuş içerik yanlış olabilir.">
            <a:extLst>
              <a:ext uri="{FF2B5EF4-FFF2-40B4-BE49-F238E27FC236}">
                <a16:creationId xmlns:a16="http://schemas.microsoft.com/office/drawing/2014/main" id="{456EC343-44A5-20A3-89B3-054DD9D4B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7" y="1522254"/>
            <a:ext cx="11281087" cy="3813492"/>
          </a:xfrm>
          <a:prstGeom prst="rect">
            <a:avLst/>
          </a:prstGeom>
        </p:spPr>
      </p:pic>
      <p:sp>
        <p:nvSpPr>
          <p:cNvPr id="18" name="Metin kutusu 17">
            <a:extLst>
              <a:ext uri="{FF2B5EF4-FFF2-40B4-BE49-F238E27FC236}">
                <a16:creationId xmlns:a16="http://schemas.microsoft.com/office/drawing/2014/main" id="{C123725D-FFAE-D4BA-E037-DBE665B11843}"/>
              </a:ext>
            </a:extLst>
          </p:cNvPr>
          <p:cNvSpPr txBox="1"/>
          <p:nvPr/>
        </p:nvSpPr>
        <p:spPr>
          <a:xfrm>
            <a:off x="7210425" y="2982724"/>
            <a:ext cx="5052932" cy="892552"/>
          </a:xfrm>
          <a:prstGeom prst="rect">
            <a:avLst/>
          </a:prstGeom>
          <a:noFill/>
        </p:spPr>
        <p:txBody>
          <a:bodyPr wrap="squar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Transfer öğrenimi, bir modelin daha önce büyük bir veri seti üzerinde öğrenmiş olduğu bilgileri alıp yeni bir probleme uygulama tekniğidir. Böylece sıfırdan bir model eğitmek yerine, mevcut bilgiyi devralarak daha hızlı ve daha başarılı sonuçlar elde edilir.</a:t>
            </a:r>
          </a:p>
        </p:txBody>
      </p:sp>
      <p:sp>
        <p:nvSpPr>
          <p:cNvPr id="19" name="Metin kutusu 18">
            <a:extLst>
              <a:ext uri="{FF2B5EF4-FFF2-40B4-BE49-F238E27FC236}">
                <a16:creationId xmlns:a16="http://schemas.microsoft.com/office/drawing/2014/main" id="{8E55454F-6F43-86CE-AB6A-A0D111295248}"/>
              </a:ext>
            </a:extLst>
          </p:cNvPr>
          <p:cNvSpPr txBox="1"/>
          <p:nvPr/>
        </p:nvSpPr>
        <p:spPr>
          <a:xfrm>
            <a:off x="0" y="2911078"/>
            <a:ext cx="3934137" cy="2693045"/>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Örnek Senaryo: Kanser Teşhisi İçin Görüntü Sınıflandırma</a:t>
            </a:r>
          </a:p>
          <a:p>
            <a:r>
              <a:rPr lang="tr-TR" sz="1300" dirty="0">
                <a:latin typeface="Calibri" panose="020F0502020204030204" pitchFamily="34" charset="0"/>
                <a:ea typeface="Calibri" panose="020F0502020204030204" pitchFamily="34" charset="0"/>
                <a:cs typeface="Calibri" panose="020F0502020204030204" pitchFamily="34" charset="0"/>
              </a:rPr>
              <a:t>Örneğin daha önce </a:t>
            </a:r>
            <a:r>
              <a:rPr lang="tr-TR" sz="1300" b="1" dirty="0" err="1">
                <a:latin typeface="Calibri" panose="020F0502020204030204" pitchFamily="34" charset="0"/>
                <a:ea typeface="Calibri" panose="020F0502020204030204" pitchFamily="34" charset="0"/>
                <a:cs typeface="Calibri" panose="020F0502020204030204" pitchFamily="34" charset="0"/>
              </a:rPr>
              <a:t>ImageNet</a:t>
            </a:r>
            <a:r>
              <a:rPr lang="tr-TR" sz="1300" dirty="0">
                <a:latin typeface="Calibri" panose="020F0502020204030204" pitchFamily="34" charset="0"/>
                <a:ea typeface="Calibri" panose="020F0502020204030204" pitchFamily="34" charset="0"/>
                <a:cs typeface="Calibri" panose="020F0502020204030204" pitchFamily="34" charset="0"/>
              </a:rPr>
              <a:t> üzerinde eğitilmiş, milyonlarca görüntü görmüş ve yüksek doğruluğa ulaşmış bir </a:t>
            </a:r>
            <a:r>
              <a:rPr lang="tr-TR" sz="1300" b="1" dirty="0">
                <a:latin typeface="Calibri" panose="020F0502020204030204" pitchFamily="34" charset="0"/>
                <a:ea typeface="Calibri" panose="020F0502020204030204" pitchFamily="34" charset="0"/>
                <a:cs typeface="Calibri" panose="020F0502020204030204" pitchFamily="34" charset="0"/>
              </a:rPr>
              <a:t>CNN modeli</a:t>
            </a:r>
            <a:r>
              <a:rPr lang="tr-TR" sz="1300" dirty="0">
                <a:latin typeface="Calibri" panose="020F0502020204030204" pitchFamily="34" charset="0"/>
                <a:ea typeface="Calibri" panose="020F0502020204030204" pitchFamily="34" charset="0"/>
                <a:cs typeface="Calibri" panose="020F0502020204030204" pitchFamily="34" charset="0"/>
              </a:rPr>
              <a:t> düşünelim.</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dirty="0">
                <a:latin typeface="Calibri" panose="020F0502020204030204" pitchFamily="34" charset="0"/>
                <a:ea typeface="Calibri" panose="020F0502020204030204" pitchFamily="34" charset="0"/>
                <a:cs typeface="Calibri" panose="020F0502020204030204" pitchFamily="34" charset="0"/>
              </a:rPr>
              <a:t>Bu model:</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Kenar, köşe, dokular gibi </a:t>
            </a:r>
            <a:r>
              <a:rPr lang="tr-TR" sz="1300" b="1" dirty="0" err="1">
                <a:latin typeface="Calibri" panose="020F0502020204030204" pitchFamily="34" charset="0"/>
                <a:ea typeface="Calibri" panose="020F0502020204030204" pitchFamily="34" charset="0"/>
                <a:cs typeface="Calibri" panose="020F0502020204030204" pitchFamily="34" charset="0"/>
              </a:rPr>
              <a:t>low-level</a:t>
            </a:r>
            <a:r>
              <a:rPr lang="tr-TR" sz="1300" b="1" dirty="0">
                <a:latin typeface="Calibri" panose="020F0502020204030204" pitchFamily="34" charset="0"/>
                <a:ea typeface="Calibri" panose="020F0502020204030204" pitchFamily="34" charset="0"/>
                <a:cs typeface="Calibri" panose="020F0502020204030204" pitchFamily="34" charset="0"/>
              </a:rPr>
              <a:t> özellikleri</a:t>
            </a:r>
            <a:r>
              <a:rPr lang="tr-TR" sz="1300"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Nesne parçaları ve karmaşık desenler gibi </a:t>
            </a:r>
            <a:r>
              <a:rPr lang="tr-TR" sz="1300" b="1" dirty="0" err="1">
                <a:latin typeface="Calibri" panose="020F0502020204030204" pitchFamily="34" charset="0"/>
                <a:ea typeface="Calibri" panose="020F0502020204030204" pitchFamily="34" charset="0"/>
                <a:cs typeface="Calibri" panose="020F0502020204030204" pitchFamily="34" charset="0"/>
              </a:rPr>
              <a:t>high-level</a:t>
            </a:r>
            <a:r>
              <a:rPr lang="tr-TR" sz="1300" b="1" dirty="0">
                <a:latin typeface="Calibri" panose="020F0502020204030204" pitchFamily="34" charset="0"/>
                <a:ea typeface="Calibri" panose="020F0502020204030204" pitchFamily="34" charset="0"/>
                <a:cs typeface="Calibri" panose="020F0502020204030204" pitchFamily="34" charset="0"/>
              </a:rPr>
              <a:t> özellikleri</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dirty="0">
                <a:latin typeface="Calibri" panose="020F0502020204030204" pitchFamily="34" charset="0"/>
                <a:ea typeface="Calibri" panose="020F0502020204030204" pitchFamily="34" charset="0"/>
                <a:cs typeface="Calibri" panose="020F0502020204030204" pitchFamily="34" charset="0"/>
              </a:rPr>
              <a:t>öğrenmiş durumdadır.</a:t>
            </a:r>
          </a:p>
          <a:p>
            <a:r>
              <a:rPr lang="tr-TR" sz="1300" dirty="0">
                <a:latin typeface="Calibri" panose="020F0502020204030204" pitchFamily="34" charset="0"/>
                <a:ea typeface="Calibri" panose="020F0502020204030204" pitchFamily="34" charset="0"/>
                <a:cs typeface="Calibri" panose="020F0502020204030204" pitchFamily="34" charset="0"/>
              </a:rPr>
              <a:t>Biz de bu hazır modeli alıp kendi </a:t>
            </a:r>
            <a:r>
              <a:rPr lang="tr-TR" sz="1300" b="1" dirty="0" err="1">
                <a:latin typeface="Calibri" panose="020F0502020204030204" pitchFamily="34" charset="0"/>
                <a:ea typeface="Calibri" panose="020F0502020204030204" pitchFamily="34" charset="0"/>
                <a:cs typeface="Calibri" panose="020F0502020204030204" pitchFamily="34" charset="0"/>
              </a:rPr>
              <a:t>medical</a:t>
            </a:r>
            <a:r>
              <a:rPr lang="tr-TR" sz="1300" b="1" dirty="0">
                <a:latin typeface="Calibri" panose="020F0502020204030204" pitchFamily="34" charset="0"/>
                <a:ea typeface="Calibri" panose="020F0502020204030204" pitchFamily="34" charset="0"/>
                <a:cs typeface="Calibri" panose="020F0502020204030204" pitchFamily="34" charset="0"/>
              </a:rPr>
              <a:t> </a:t>
            </a:r>
            <a:r>
              <a:rPr lang="tr-TR" sz="1300" b="1" dirty="0" err="1">
                <a:latin typeface="Calibri" panose="020F0502020204030204" pitchFamily="34" charset="0"/>
                <a:ea typeface="Calibri" panose="020F0502020204030204" pitchFamily="34" charset="0"/>
                <a:cs typeface="Calibri" panose="020F0502020204030204" pitchFamily="34" charset="0"/>
              </a:rPr>
              <a:t>dataset</a:t>
            </a:r>
            <a:r>
              <a:rPr lang="tr-TR" sz="1300" dirty="0">
                <a:latin typeface="Calibri" panose="020F0502020204030204" pitchFamily="34" charset="0"/>
                <a:ea typeface="Calibri" panose="020F0502020204030204" pitchFamily="34" charset="0"/>
                <a:cs typeface="Calibri" panose="020F0502020204030204" pitchFamily="34" charset="0"/>
              </a:rPr>
              <a:t> (örneğin deri hastalıkları görüntüleri) üzerinde kullanmak istiyoruz.</a:t>
            </a:r>
          </a:p>
        </p:txBody>
      </p:sp>
      <p:sp>
        <p:nvSpPr>
          <p:cNvPr id="20" name="Metin kutusu 19">
            <a:extLst>
              <a:ext uri="{FF2B5EF4-FFF2-40B4-BE49-F238E27FC236}">
                <a16:creationId xmlns:a16="http://schemas.microsoft.com/office/drawing/2014/main" id="{1BC45662-F673-9D14-D8F3-C44AC52E6761}"/>
              </a:ext>
            </a:extLst>
          </p:cNvPr>
          <p:cNvSpPr txBox="1"/>
          <p:nvPr/>
        </p:nvSpPr>
        <p:spPr>
          <a:xfrm>
            <a:off x="127000" y="5587811"/>
            <a:ext cx="4171950" cy="1292662"/>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İki Yaklaşım</a:t>
            </a:r>
          </a:p>
          <a:p>
            <a:r>
              <a:rPr lang="tr-TR" sz="1300" b="1" dirty="0">
                <a:latin typeface="Calibri" panose="020F0502020204030204" pitchFamily="34" charset="0"/>
                <a:ea typeface="Calibri" panose="020F0502020204030204" pitchFamily="34" charset="0"/>
                <a:cs typeface="Calibri" panose="020F0502020204030204" pitchFamily="34" charset="0"/>
              </a:rPr>
              <a:t>1) Baştan Eğitim (Training </a:t>
            </a:r>
            <a:r>
              <a:rPr lang="tr-TR" sz="1300" b="1" dirty="0" err="1">
                <a:latin typeface="Calibri" panose="020F0502020204030204" pitchFamily="34" charset="0"/>
                <a:ea typeface="Calibri" panose="020F0502020204030204" pitchFamily="34" charset="0"/>
                <a:cs typeface="Calibri" panose="020F0502020204030204" pitchFamily="34" charset="0"/>
              </a:rPr>
              <a:t>From</a:t>
            </a:r>
            <a:r>
              <a:rPr lang="tr-TR" sz="1300" b="1" dirty="0">
                <a:latin typeface="Calibri" panose="020F0502020204030204" pitchFamily="34" charset="0"/>
                <a:ea typeface="Calibri" panose="020F0502020204030204" pitchFamily="34" charset="0"/>
                <a:cs typeface="Calibri" panose="020F0502020204030204" pitchFamily="34" charset="0"/>
              </a:rPr>
              <a:t> </a:t>
            </a:r>
            <a:r>
              <a:rPr lang="tr-TR" sz="1300" b="1" dirty="0" err="1">
                <a:latin typeface="Calibri" panose="020F0502020204030204" pitchFamily="34" charset="0"/>
                <a:ea typeface="Calibri" panose="020F0502020204030204" pitchFamily="34" charset="0"/>
                <a:cs typeface="Calibri" panose="020F0502020204030204" pitchFamily="34" charset="0"/>
              </a:rPr>
              <a:t>Scratch</a:t>
            </a:r>
            <a:r>
              <a:rPr lang="tr-TR" sz="1300" b="1"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Modeli sıfırdan kurarsın.</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Tüm ağırlıklar rastgele başlatılır.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Çok fazla veri + çok fazla zaman gerekir.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Tıbbi veriler genelde küçük olduğu için başarı düşebilir.</a:t>
            </a:r>
          </a:p>
        </p:txBody>
      </p:sp>
      <p:sp>
        <p:nvSpPr>
          <p:cNvPr id="21" name="Metin kutusu 20">
            <a:extLst>
              <a:ext uri="{FF2B5EF4-FFF2-40B4-BE49-F238E27FC236}">
                <a16:creationId xmlns:a16="http://schemas.microsoft.com/office/drawing/2014/main" id="{D757660F-7A6C-E2A1-5A86-9F52D56CC022}"/>
              </a:ext>
            </a:extLst>
          </p:cNvPr>
          <p:cNvSpPr txBox="1"/>
          <p:nvPr/>
        </p:nvSpPr>
        <p:spPr>
          <a:xfrm>
            <a:off x="4171950" y="5343327"/>
            <a:ext cx="4806950" cy="1492716"/>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2) Transfer Learning (Önerilen Yaklaşım)</a:t>
            </a:r>
          </a:p>
          <a:p>
            <a:r>
              <a:rPr lang="tr-TR" sz="1300" dirty="0">
                <a:latin typeface="Calibri" panose="020F0502020204030204" pitchFamily="34" charset="0"/>
                <a:ea typeface="Calibri" panose="020F0502020204030204" pitchFamily="34" charset="0"/>
                <a:cs typeface="Calibri" panose="020F0502020204030204" pitchFamily="34" charset="0"/>
              </a:rPr>
              <a:t>Bu yöntemde:</a:t>
            </a:r>
          </a:p>
          <a:p>
            <a:pPr marL="285750" indent="-285750">
              <a:buFont typeface="Arial" panose="020B0604020202020204" pitchFamily="34" charset="0"/>
              <a:buChar char="•"/>
            </a:pPr>
            <a:r>
              <a:rPr lang="tr-TR" sz="1300" b="1" dirty="0" err="1">
                <a:latin typeface="Calibri" panose="020F0502020204030204" pitchFamily="34" charset="0"/>
                <a:ea typeface="Calibri" panose="020F0502020204030204" pitchFamily="34" charset="0"/>
                <a:cs typeface="Calibri" panose="020F0502020204030204" pitchFamily="34" charset="0"/>
              </a:rPr>
              <a:t>ImageNet</a:t>
            </a:r>
            <a:r>
              <a:rPr lang="tr-TR" sz="1300" b="1" dirty="0">
                <a:latin typeface="Calibri" panose="020F0502020204030204" pitchFamily="34" charset="0"/>
                <a:ea typeface="Calibri" panose="020F0502020204030204" pitchFamily="34" charset="0"/>
                <a:cs typeface="Calibri" panose="020F0502020204030204" pitchFamily="34" charset="0"/>
              </a:rPr>
              <a:t> üzerinde eğitilmiş CNN'in ağırlıkları (w, b) alınır.</a:t>
            </a:r>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Bu ağırlıklar yeni modelimizin ilk katmanlarına </a:t>
            </a:r>
            <a:r>
              <a:rPr lang="tr-TR" sz="1300" b="1" dirty="0">
                <a:latin typeface="Calibri" panose="020F0502020204030204" pitchFamily="34" charset="0"/>
                <a:ea typeface="Calibri" panose="020F0502020204030204" pitchFamily="34" charset="0"/>
                <a:cs typeface="Calibri" panose="020F0502020204030204" pitchFamily="34" charset="0"/>
              </a:rPr>
              <a:t>direkt aktarılır.</a:t>
            </a:r>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Sadece problemin kendine özgü kısmı olan </a:t>
            </a:r>
            <a:r>
              <a:rPr lang="tr-TR" sz="1300" b="1" dirty="0">
                <a:latin typeface="Calibri" panose="020F0502020204030204" pitchFamily="34" charset="0"/>
                <a:ea typeface="Calibri" panose="020F0502020204030204" pitchFamily="34" charset="0"/>
                <a:cs typeface="Calibri" panose="020F0502020204030204" pitchFamily="34" charset="0"/>
              </a:rPr>
              <a:t>son </a:t>
            </a:r>
            <a:r>
              <a:rPr lang="tr-TR" sz="1300" b="1" dirty="0" err="1">
                <a:latin typeface="Calibri" panose="020F0502020204030204" pitchFamily="34" charset="0"/>
                <a:ea typeface="Calibri" panose="020F0502020204030204" pitchFamily="34" charset="0"/>
                <a:cs typeface="Calibri" panose="020F0502020204030204" pitchFamily="34" charset="0"/>
              </a:rPr>
              <a:t>fully-connected</a:t>
            </a:r>
            <a:r>
              <a:rPr lang="tr-TR" sz="1300" b="1" dirty="0">
                <a:latin typeface="Calibri" panose="020F0502020204030204" pitchFamily="34" charset="0"/>
                <a:ea typeface="Calibri" panose="020F0502020204030204" pitchFamily="34" charset="0"/>
                <a:cs typeface="Calibri" panose="020F0502020204030204" pitchFamily="34" charset="0"/>
              </a:rPr>
              <a:t> (FC) katmanları</a:t>
            </a:r>
            <a:r>
              <a:rPr lang="tr-TR" sz="1300" dirty="0">
                <a:latin typeface="Calibri" panose="020F0502020204030204" pitchFamily="34" charset="0"/>
                <a:ea typeface="Calibri" panose="020F0502020204030204" pitchFamily="34" charset="0"/>
                <a:cs typeface="Calibri" panose="020F0502020204030204" pitchFamily="34" charset="0"/>
              </a:rPr>
              <a:t> yeniden eğitilir.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Bu işlem genellikle </a:t>
            </a:r>
            <a:r>
              <a:rPr lang="tr-TR" sz="1300" b="1" dirty="0" err="1">
                <a:latin typeface="Calibri" panose="020F0502020204030204" pitchFamily="34" charset="0"/>
                <a:ea typeface="Calibri" panose="020F0502020204030204" pitchFamily="34" charset="0"/>
                <a:cs typeface="Calibri" panose="020F0502020204030204" pitchFamily="34" charset="0"/>
              </a:rPr>
              <a:t>fine-tuning</a:t>
            </a:r>
            <a:r>
              <a:rPr lang="tr-TR" sz="1300" dirty="0">
                <a:latin typeface="Calibri" panose="020F0502020204030204" pitchFamily="34" charset="0"/>
                <a:ea typeface="Calibri" panose="020F0502020204030204" pitchFamily="34" charset="0"/>
                <a:cs typeface="Calibri" panose="020F0502020204030204" pitchFamily="34" charset="0"/>
              </a:rPr>
              <a:t> olarak adlandırılır.</a:t>
            </a:r>
          </a:p>
        </p:txBody>
      </p:sp>
      <p:sp>
        <p:nvSpPr>
          <p:cNvPr id="22" name="Metin kutusu 21">
            <a:extLst>
              <a:ext uri="{FF2B5EF4-FFF2-40B4-BE49-F238E27FC236}">
                <a16:creationId xmlns:a16="http://schemas.microsoft.com/office/drawing/2014/main" id="{6C21B7D5-3EA6-B9B0-EE13-5C2092A594C6}"/>
              </a:ext>
            </a:extLst>
          </p:cNvPr>
          <p:cNvSpPr txBox="1"/>
          <p:nvPr/>
        </p:nvSpPr>
        <p:spPr>
          <a:xfrm>
            <a:off x="8880475" y="5365284"/>
            <a:ext cx="3311525" cy="1492716"/>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Neden işe yarar?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İlk katmanlardaki </a:t>
            </a:r>
            <a:r>
              <a:rPr lang="tr-TR" sz="1300" dirty="0" err="1">
                <a:latin typeface="Calibri" panose="020F0502020204030204" pitchFamily="34" charset="0"/>
                <a:ea typeface="Calibri" panose="020F0502020204030204" pitchFamily="34" charset="0"/>
                <a:cs typeface="Calibri" panose="020F0502020204030204" pitchFamily="34" charset="0"/>
              </a:rPr>
              <a:t>low-level</a:t>
            </a:r>
            <a:r>
              <a:rPr lang="tr-TR" sz="1300" dirty="0">
                <a:latin typeface="Calibri" panose="020F0502020204030204" pitchFamily="34" charset="0"/>
                <a:ea typeface="Calibri" panose="020F0502020204030204" pitchFamily="34" charset="0"/>
                <a:cs typeface="Calibri" panose="020F0502020204030204" pitchFamily="34" charset="0"/>
              </a:rPr>
              <a:t> özellikler evrenseldir: kenarlar, çizgiler, dokular.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Bunlar tıbbi görüntülerde de işimizi görür.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Biz sadece son katmanları kendi sınıflarımıza (örneğin çeşitli deri hastalıkları) göre uyarlamış oluruz.</a:t>
            </a:r>
          </a:p>
        </p:txBody>
      </p:sp>
      <p:sp>
        <p:nvSpPr>
          <p:cNvPr id="23" name="Metin kutusu 22">
            <a:extLst>
              <a:ext uri="{FF2B5EF4-FFF2-40B4-BE49-F238E27FC236}">
                <a16:creationId xmlns:a16="http://schemas.microsoft.com/office/drawing/2014/main" id="{04A42D06-51E1-BCAE-4BFB-7C1DB14C7C57}"/>
              </a:ext>
            </a:extLst>
          </p:cNvPr>
          <p:cNvSpPr txBox="1"/>
          <p:nvPr/>
        </p:nvSpPr>
        <p:spPr>
          <a:xfrm>
            <a:off x="8479255" y="4014589"/>
            <a:ext cx="3934137" cy="892552"/>
          </a:xfrm>
          <a:prstGeom prst="rect">
            <a:avLst/>
          </a:prstGeom>
          <a:noFill/>
        </p:spPr>
        <p:txBody>
          <a:bodyPr wrap="square" rtlCol="0">
            <a:spAutoFit/>
          </a:bodyPr>
          <a:lstStyle/>
          <a:p>
            <a:r>
              <a:rPr lang="tr-TR" sz="1300" u="sng" dirty="0">
                <a:latin typeface="Calibri" panose="020F0502020204030204" pitchFamily="34" charset="0"/>
                <a:ea typeface="Calibri" panose="020F0502020204030204" pitchFamily="34" charset="0"/>
                <a:cs typeface="Calibri" panose="020F0502020204030204" pitchFamily="34" charset="0"/>
              </a:rPr>
              <a:t>Transfer Learning </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i="1" dirty="0">
                <a:latin typeface="Calibri" panose="020F0502020204030204" pitchFamily="34" charset="0"/>
                <a:ea typeface="Calibri" panose="020F0502020204030204" pitchFamily="34" charset="0"/>
                <a:cs typeface="Calibri" panose="020F0502020204030204" pitchFamily="34" charset="0"/>
              </a:rPr>
              <a:t>“Büyük bir veri setinde eğitilmiş güçlü bir modelin parametrelerini al, kendi veri setine uyumlayarak küçük bir ek eğitimle (</a:t>
            </a:r>
            <a:r>
              <a:rPr lang="tr-TR" sz="1300" i="1" dirty="0" err="1">
                <a:latin typeface="Calibri" panose="020F0502020204030204" pitchFamily="34" charset="0"/>
                <a:ea typeface="Calibri" panose="020F0502020204030204" pitchFamily="34" charset="0"/>
                <a:cs typeface="Calibri" panose="020F0502020204030204" pitchFamily="34" charset="0"/>
              </a:rPr>
              <a:t>fine-tuning</a:t>
            </a:r>
            <a:r>
              <a:rPr lang="tr-TR" sz="1300" i="1" dirty="0">
                <a:latin typeface="Calibri" panose="020F0502020204030204" pitchFamily="34" charset="0"/>
                <a:ea typeface="Calibri" panose="020F0502020204030204" pitchFamily="34" charset="0"/>
                <a:cs typeface="Calibri" panose="020F0502020204030204" pitchFamily="34" charset="0"/>
              </a:rPr>
              <a:t>) çok daha hızlı ve yüksek doğrulukta sonuç elde et.”</a:t>
            </a:r>
          </a:p>
        </p:txBody>
      </p:sp>
      <p:sp>
        <p:nvSpPr>
          <p:cNvPr id="24" name="Metin kutusu 23">
            <a:extLst>
              <a:ext uri="{FF2B5EF4-FFF2-40B4-BE49-F238E27FC236}">
                <a16:creationId xmlns:a16="http://schemas.microsoft.com/office/drawing/2014/main" id="{349B7BD0-E23A-C6C0-027D-53C84AC071F5}"/>
              </a:ext>
            </a:extLst>
          </p:cNvPr>
          <p:cNvSpPr txBox="1"/>
          <p:nvPr/>
        </p:nvSpPr>
        <p:spPr>
          <a:xfrm>
            <a:off x="7042311" y="2966581"/>
            <a:ext cx="287258" cy="323165"/>
          </a:xfrm>
          <a:prstGeom prst="rect">
            <a:avLst/>
          </a:prstGeom>
          <a:noFill/>
        </p:spPr>
        <p:txBody>
          <a:bodyPr wrap="none" rtlCol="0">
            <a:spAutoFit/>
          </a:bodyPr>
          <a:lstStyle/>
          <a:p>
            <a:r>
              <a:rPr lang="tr-TR" sz="1500" b="1" dirty="0">
                <a:solidFill>
                  <a:schemeClr val="accent2">
                    <a:lumMod val="50000"/>
                  </a:schemeClr>
                </a:solidFill>
                <a:effectLst>
                  <a:outerShdw blurRad="38100" dist="38100" dir="2700000" algn="tl">
                    <a:srgbClr val="000000">
                      <a:alpha val="43137"/>
                    </a:srgbClr>
                  </a:outerShdw>
                </a:effectLst>
              </a:rPr>
              <a:t>1</a:t>
            </a:r>
          </a:p>
        </p:txBody>
      </p:sp>
      <p:sp>
        <p:nvSpPr>
          <p:cNvPr id="25" name="Metin kutusu 24">
            <a:extLst>
              <a:ext uri="{FF2B5EF4-FFF2-40B4-BE49-F238E27FC236}">
                <a16:creationId xmlns:a16="http://schemas.microsoft.com/office/drawing/2014/main" id="{E7BE8F49-E79D-054C-64B7-AD874827D557}"/>
              </a:ext>
            </a:extLst>
          </p:cNvPr>
          <p:cNvSpPr txBox="1"/>
          <p:nvPr/>
        </p:nvSpPr>
        <p:spPr>
          <a:xfrm>
            <a:off x="0" y="2705045"/>
            <a:ext cx="287258" cy="323165"/>
          </a:xfrm>
          <a:prstGeom prst="rect">
            <a:avLst/>
          </a:prstGeom>
          <a:noFill/>
        </p:spPr>
        <p:txBody>
          <a:bodyPr wrap="none" rtlCol="0">
            <a:spAutoFit/>
          </a:bodyPr>
          <a:lstStyle/>
          <a:p>
            <a:r>
              <a:rPr lang="tr-TR" sz="1500" b="1" dirty="0">
                <a:solidFill>
                  <a:schemeClr val="accent2">
                    <a:lumMod val="50000"/>
                  </a:schemeClr>
                </a:solidFill>
                <a:effectLst>
                  <a:outerShdw blurRad="38100" dist="38100" dir="2700000" algn="tl">
                    <a:srgbClr val="000000">
                      <a:alpha val="43137"/>
                    </a:srgbClr>
                  </a:outerShdw>
                </a:effectLst>
              </a:rPr>
              <a:t>2</a:t>
            </a:r>
          </a:p>
        </p:txBody>
      </p:sp>
      <p:sp>
        <p:nvSpPr>
          <p:cNvPr id="26" name="Metin kutusu 25">
            <a:extLst>
              <a:ext uri="{FF2B5EF4-FFF2-40B4-BE49-F238E27FC236}">
                <a16:creationId xmlns:a16="http://schemas.microsoft.com/office/drawing/2014/main" id="{0A55A6E8-CC07-106E-3DA3-A8F28C83339F}"/>
              </a:ext>
            </a:extLst>
          </p:cNvPr>
          <p:cNvSpPr txBox="1"/>
          <p:nvPr/>
        </p:nvSpPr>
        <p:spPr>
          <a:xfrm>
            <a:off x="-16629" y="5547663"/>
            <a:ext cx="287258" cy="323165"/>
          </a:xfrm>
          <a:prstGeom prst="rect">
            <a:avLst/>
          </a:prstGeom>
          <a:noFill/>
        </p:spPr>
        <p:txBody>
          <a:bodyPr wrap="none" rtlCol="0">
            <a:spAutoFit/>
          </a:bodyPr>
          <a:lstStyle/>
          <a:p>
            <a:r>
              <a:rPr lang="tr-TR" sz="1500" b="1" dirty="0">
                <a:solidFill>
                  <a:schemeClr val="accent2">
                    <a:lumMod val="50000"/>
                  </a:schemeClr>
                </a:solidFill>
                <a:effectLst>
                  <a:outerShdw blurRad="38100" dist="38100" dir="2700000" algn="tl">
                    <a:srgbClr val="000000">
                      <a:alpha val="43137"/>
                    </a:srgbClr>
                  </a:outerShdw>
                </a:effectLst>
              </a:rPr>
              <a:t>3</a:t>
            </a:r>
          </a:p>
        </p:txBody>
      </p:sp>
      <p:sp>
        <p:nvSpPr>
          <p:cNvPr id="27" name="Metin kutusu 26">
            <a:extLst>
              <a:ext uri="{FF2B5EF4-FFF2-40B4-BE49-F238E27FC236}">
                <a16:creationId xmlns:a16="http://schemas.microsoft.com/office/drawing/2014/main" id="{8A2711BE-9C07-C17F-4C67-6CB16474A212}"/>
              </a:ext>
            </a:extLst>
          </p:cNvPr>
          <p:cNvSpPr txBox="1"/>
          <p:nvPr/>
        </p:nvSpPr>
        <p:spPr>
          <a:xfrm>
            <a:off x="8335626" y="3992632"/>
            <a:ext cx="287258" cy="323165"/>
          </a:xfrm>
          <a:prstGeom prst="rect">
            <a:avLst/>
          </a:prstGeom>
          <a:noFill/>
        </p:spPr>
        <p:txBody>
          <a:bodyPr wrap="none" rtlCol="0">
            <a:spAutoFit/>
          </a:bodyPr>
          <a:lstStyle/>
          <a:p>
            <a:r>
              <a:rPr lang="tr-TR" sz="1500" b="1" dirty="0">
                <a:solidFill>
                  <a:schemeClr val="accent2">
                    <a:lumMod val="50000"/>
                  </a:schemeClr>
                </a:solidFill>
                <a:effectLst>
                  <a:outerShdw blurRad="38100" dist="38100" dir="2700000" algn="tl">
                    <a:srgbClr val="000000">
                      <a:alpha val="43137"/>
                    </a:srgbClr>
                  </a:outerShdw>
                </a:effectLst>
              </a:rPr>
              <a:t>5</a:t>
            </a:r>
          </a:p>
        </p:txBody>
      </p:sp>
      <p:sp>
        <p:nvSpPr>
          <p:cNvPr id="28" name="Metin kutusu 27">
            <a:extLst>
              <a:ext uri="{FF2B5EF4-FFF2-40B4-BE49-F238E27FC236}">
                <a16:creationId xmlns:a16="http://schemas.microsoft.com/office/drawing/2014/main" id="{FADEC297-C043-FA2E-7565-5E34AD0DF4D9}"/>
              </a:ext>
            </a:extLst>
          </p:cNvPr>
          <p:cNvSpPr txBox="1"/>
          <p:nvPr/>
        </p:nvSpPr>
        <p:spPr>
          <a:xfrm>
            <a:off x="8736846" y="5334684"/>
            <a:ext cx="287258" cy="323165"/>
          </a:xfrm>
          <a:prstGeom prst="rect">
            <a:avLst/>
          </a:prstGeom>
          <a:noFill/>
        </p:spPr>
        <p:txBody>
          <a:bodyPr wrap="none" rtlCol="0">
            <a:spAutoFit/>
          </a:bodyPr>
          <a:lstStyle/>
          <a:p>
            <a:r>
              <a:rPr lang="tr-TR" sz="1500" b="1" dirty="0">
                <a:solidFill>
                  <a:schemeClr val="accent2">
                    <a:lumMod val="50000"/>
                  </a:schemeClr>
                </a:solidFill>
                <a:effectLst>
                  <a:outerShdw blurRad="38100" dist="38100" dir="2700000" algn="tl">
                    <a:srgbClr val="000000">
                      <a:alpha val="43137"/>
                    </a:srgbClr>
                  </a:outerShdw>
                </a:effectLst>
              </a:rPr>
              <a:t>4</a:t>
            </a:r>
          </a:p>
        </p:txBody>
      </p:sp>
    </p:spTree>
    <p:extLst>
      <p:ext uri="{BB962C8B-B14F-4D97-AF65-F5344CB8AC3E}">
        <p14:creationId xmlns:p14="http://schemas.microsoft.com/office/powerpoint/2010/main" val="37944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diyagram içeren bir resim&#10;&#10;Yapay zeka tarafından oluşturulmuş içerik yanlış olabilir.">
            <a:extLst>
              <a:ext uri="{FF2B5EF4-FFF2-40B4-BE49-F238E27FC236}">
                <a16:creationId xmlns:a16="http://schemas.microsoft.com/office/drawing/2014/main" id="{D4E22498-7E89-5009-A111-480626E84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175" y="238528"/>
            <a:ext cx="12147550" cy="5797848"/>
          </a:xfrm>
          <a:prstGeom prst="rect">
            <a:avLst/>
          </a:prstGeom>
        </p:spPr>
      </p:pic>
      <p:sp>
        <p:nvSpPr>
          <p:cNvPr id="4" name="Metin kutusu 3">
            <a:extLst>
              <a:ext uri="{FF2B5EF4-FFF2-40B4-BE49-F238E27FC236}">
                <a16:creationId xmlns:a16="http://schemas.microsoft.com/office/drawing/2014/main" id="{7196CE6F-0A1F-BFF5-1C57-67F0F321BE15}"/>
              </a:ext>
            </a:extLst>
          </p:cNvPr>
          <p:cNvSpPr txBox="1"/>
          <p:nvPr/>
        </p:nvSpPr>
        <p:spPr>
          <a:xfrm>
            <a:off x="0" y="0"/>
            <a:ext cx="12192000" cy="492443"/>
          </a:xfrm>
          <a:prstGeom prst="rect">
            <a:avLst/>
          </a:prstGeom>
          <a:noFill/>
        </p:spPr>
        <p:txBody>
          <a:bodyPr wrap="squar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Güvenlik kameralarından elde edilen görüntülerde nesneleri (insan, araç, çanta vb.) tanımak ve şüpheli davranışları tespit etmek; güvenlik, izleme ve erken uyarı sistemleri için kritik öneme sahiptir. Amaç, riskli durumları otomatik olarak belirleyip hızlı müdahaleyi sağlamaktır.</a:t>
            </a:r>
          </a:p>
        </p:txBody>
      </p:sp>
      <p:sp>
        <p:nvSpPr>
          <p:cNvPr id="5" name="Metin kutusu 4">
            <a:extLst>
              <a:ext uri="{FF2B5EF4-FFF2-40B4-BE49-F238E27FC236}">
                <a16:creationId xmlns:a16="http://schemas.microsoft.com/office/drawing/2014/main" id="{8DAB329A-DE0B-89A0-425E-6B75173A6B15}"/>
              </a:ext>
            </a:extLst>
          </p:cNvPr>
          <p:cNvSpPr txBox="1"/>
          <p:nvPr/>
        </p:nvSpPr>
        <p:spPr>
          <a:xfrm>
            <a:off x="0" y="1388785"/>
            <a:ext cx="3562350" cy="4185761"/>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Transfer Learning Yaklaşımı</a:t>
            </a:r>
          </a:p>
          <a:p>
            <a:r>
              <a:rPr lang="tr-TR" sz="1400" dirty="0">
                <a:latin typeface="Calibri" panose="020F0502020204030204" pitchFamily="34" charset="0"/>
                <a:ea typeface="Calibri" panose="020F0502020204030204" pitchFamily="34" charset="0"/>
                <a:cs typeface="Calibri" panose="020F0502020204030204" pitchFamily="34" charset="0"/>
              </a:rPr>
              <a:t>Bu problemde sıfırdan bir CNN eğitmek yerine, daha önceden büyük veri setleri (COCO, </a:t>
            </a:r>
            <a:r>
              <a:rPr lang="tr-TR" sz="1400" dirty="0" err="1">
                <a:latin typeface="Calibri" panose="020F0502020204030204" pitchFamily="34" charset="0"/>
                <a:ea typeface="Calibri" panose="020F0502020204030204" pitchFamily="34" charset="0"/>
                <a:cs typeface="Calibri" panose="020F0502020204030204" pitchFamily="34" charset="0"/>
              </a:rPr>
              <a:t>ImageNet</a:t>
            </a:r>
            <a:r>
              <a:rPr lang="tr-TR" sz="1400" dirty="0">
                <a:latin typeface="Calibri" panose="020F0502020204030204" pitchFamily="34" charset="0"/>
                <a:ea typeface="Calibri" panose="020F0502020204030204" pitchFamily="34" charset="0"/>
                <a:cs typeface="Calibri" panose="020F0502020204030204" pitchFamily="34" charset="0"/>
              </a:rPr>
              <a:t> gibi milyonlarca görüntü içeren) üzerinde eğitilmiş modelleri kullanırız.</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b="1" dirty="0">
                <a:latin typeface="Calibri" panose="020F0502020204030204" pitchFamily="34" charset="0"/>
                <a:ea typeface="Calibri" panose="020F0502020204030204" pitchFamily="34" charset="0"/>
                <a:cs typeface="Calibri" panose="020F0502020204030204" pitchFamily="34" charset="0"/>
              </a:rPr>
              <a:t>Neden?</a:t>
            </a:r>
            <a:r>
              <a:rPr lang="tr-TR" sz="1400" dirty="0">
                <a:latin typeface="Calibri" panose="020F0502020204030204" pitchFamily="34" charset="0"/>
                <a:ea typeface="Calibri" panose="020F0502020204030204" pitchFamily="34" charset="0"/>
                <a:cs typeface="Calibri" panose="020F0502020204030204" pitchFamily="34" charset="0"/>
              </a:rPr>
              <a:t> Çünkü bu modeller çok büyük şirketler tarafından, bizim kendi imkanlarımızla toplayamayacağımız kadar büyük verilerle eğitilmiştir. Bu yüzden transfer </a:t>
            </a:r>
            <a:r>
              <a:rPr lang="tr-TR" sz="1400" dirty="0" err="1">
                <a:latin typeface="Calibri" panose="020F0502020204030204" pitchFamily="34" charset="0"/>
                <a:ea typeface="Calibri" panose="020F0502020204030204" pitchFamily="34" charset="0"/>
                <a:cs typeface="Calibri" panose="020F0502020204030204" pitchFamily="34" charset="0"/>
              </a:rPr>
              <a:t>learning</a:t>
            </a:r>
            <a:r>
              <a:rPr lang="tr-TR" sz="1400" dirty="0">
                <a:latin typeface="Calibri" panose="020F0502020204030204" pitchFamily="34" charset="0"/>
                <a:ea typeface="Calibri" panose="020F0502020204030204" pitchFamily="34" charset="0"/>
                <a:cs typeface="Calibri" panose="020F0502020204030204" pitchFamily="34" charset="0"/>
              </a:rPr>
              <a:t> bize muazzam bir avantaj sağlar — aslında bize büyük bir “iyilik” yapmış oluyorlar :)</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Bu amaçla kullanılan yaygın modeller:</a:t>
            </a: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YOLO (</a:t>
            </a:r>
            <a:r>
              <a:rPr lang="tr-TR" sz="1400" b="1" dirty="0" err="1">
                <a:latin typeface="Calibri" panose="020F0502020204030204" pitchFamily="34" charset="0"/>
                <a:ea typeface="Calibri" panose="020F0502020204030204" pitchFamily="34" charset="0"/>
                <a:cs typeface="Calibri" panose="020F0502020204030204" pitchFamily="34" charset="0"/>
              </a:rPr>
              <a:t>You</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Only</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Look</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Once</a:t>
            </a:r>
            <a:r>
              <a:rPr lang="tr-TR" sz="1400" b="1" dirty="0">
                <a:latin typeface="Calibri" panose="020F0502020204030204" pitchFamily="34" charset="0"/>
                <a:ea typeface="Calibri" panose="020F0502020204030204" pitchFamily="34" charset="0"/>
                <a:cs typeface="Calibri" panose="020F0502020204030204" pitchFamily="34" charset="0"/>
              </a:rPr>
              <a:t>)</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SSD (</a:t>
            </a:r>
            <a:r>
              <a:rPr lang="tr-TR" sz="1400" b="1" dirty="0" err="1">
                <a:latin typeface="Calibri" panose="020F0502020204030204" pitchFamily="34" charset="0"/>
                <a:ea typeface="Calibri" panose="020F0502020204030204" pitchFamily="34" charset="0"/>
                <a:cs typeface="Calibri" panose="020F0502020204030204" pitchFamily="34" charset="0"/>
              </a:rPr>
              <a:t>Single</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Shot</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Detector</a:t>
            </a:r>
            <a:r>
              <a:rPr lang="tr-TR" sz="1400" b="1" dirty="0">
                <a:latin typeface="Calibri" panose="020F0502020204030204" pitchFamily="34" charset="0"/>
                <a:ea typeface="Calibri" panose="020F0502020204030204" pitchFamily="34" charset="0"/>
                <a:cs typeface="Calibri" panose="020F0502020204030204" pitchFamily="34" charset="0"/>
              </a:rPr>
              <a:t>)</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b="1" dirty="0" err="1">
                <a:latin typeface="Calibri" panose="020F0502020204030204" pitchFamily="34" charset="0"/>
                <a:ea typeface="Calibri" panose="020F0502020204030204" pitchFamily="34" charset="0"/>
                <a:cs typeface="Calibri" panose="020F0502020204030204" pitchFamily="34" charset="0"/>
              </a:rPr>
              <a:t>Faster</a:t>
            </a:r>
            <a:r>
              <a:rPr lang="tr-TR" sz="1400" b="1" dirty="0">
                <a:latin typeface="Calibri" panose="020F0502020204030204" pitchFamily="34" charset="0"/>
                <a:ea typeface="Calibri" panose="020F0502020204030204" pitchFamily="34" charset="0"/>
                <a:cs typeface="Calibri" panose="020F0502020204030204" pitchFamily="34" charset="0"/>
              </a:rPr>
              <a:t> R-CNN</a:t>
            </a: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Bu modeller genel nesne tanıma konusunda halihazırda çok güçlüdür.</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245EDB53-72E5-690F-81A9-77E7D70921B0}"/>
              </a:ext>
            </a:extLst>
          </p:cNvPr>
          <p:cNvSpPr txBox="1"/>
          <p:nvPr/>
        </p:nvSpPr>
        <p:spPr>
          <a:xfrm>
            <a:off x="0" y="5365284"/>
            <a:ext cx="4013200" cy="1492716"/>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Özelleştirme (</a:t>
            </a:r>
            <a:r>
              <a:rPr lang="tr-TR" sz="1300" b="1" dirty="0" err="1">
                <a:latin typeface="Calibri" panose="020F0502020204030204" pitchFamily="34" charset="0"/>
                <a:ea typeface="Calibri" panose="020F0502020204030204" pitchFamily="34" charset="0"/>
                <a:cs typeface="Calibri" panose="020F0502020204030204" pitchFamily="34" charset="0"/>
              </a:rPr>
              <a:t>Fine-Tuning</a:t>
            </a:r>
            <a:r>
              <a:rPr lang="tr-TR" sz="1300" b="1" dirty="0">
                <a:latin typeface="Calibri" panose="020F0502020204030204" pitchFamily="34" charset="0"/>
                <a:ea typeface="Calibri" panose="020F0502020204030204" pitchFamily="34" charset="0"/>
                <a:cs typeface="Calibri" panose="020F0502020204030204" pitchFamily="34" charset="0"/>
              </a:rPr>
              <a:t>)</a:t>
            </a:r>
          </a:p>
          <a:p>
            <a:r>
              <a:rPr lang="tr-TR" sz="1300" dirty="0">
                <a:latin typeface="Calibri" panose="020F0502020204030204" pitchFamily="34" charset="0"/>
                <a:ea typeface="Calibri" panose="020F0502020204030204" pitchFamily="34" charset="0"/>
                <a:cs typeface="Calibri" panose="020F0502020204030204" pitchFamily="34" charset="0"/>
              </a:rPr>
              <a:t>Modeli güvenlik senaryosuna özel hale getirmek için:</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Önceden eğitilmiş model alınır.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İlk katmanlardaki temel görsel özellikler (kenar, köşe, doku) korunur — genelde dondurulur (</a:t>
            </a:r>
            <a:r>
              <a:rPr lang="tr-TR" sz="1300" dirty="0" err="1">
                <a:latin typeface="Calibri" panose="020F0502020204030204" pitchFamily="34" charset="0"/>
                <a:ea typeface="Calibri" panose="020F0502020204030204" pitchFamily="34" charset="0"/>
                <a:cs typeface="Calibri" panose="020F0502020204030204" pitchFamily="34" charset="0"/>
              </a:rPr>
              <a:t>freeze</a:t>
            </a:r>
            <a:r>
              <a:rPr lang="tr-TR" sz="1300"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Bu sayede model hem hızlı hem de yüksek doğrulukla çalışır.</a:t>
            </a:r>
          </a:p>
        </p:txBody>
      </p:sp>
      <p:sp>
        <p:nvSpPr>
          <p:cNvPr id="7" name="Metin kutusu 6">
            <a:extLst>
              <a:ext uri="{FF2B5EF4-FFF2-40B4-BE49-F238E27FC236}">
                <a16:creationId xmlns:a16="http://schemas.microsoft.com/office/drawing/2014/main" id="{70816C1F-E027-B7E5-368F-481C4FEF7A66}"/>
              </a:ext>
            </a:extLst>
          </p:cNvPr>
          <p:cNvSpPr txBox="1"/>
          <p:nvPr/>
        </p:nvSpPr>
        <p:spPr>
          <a:xfrm>
            <a:off x="3812929" y="6036376"/>
            <a:ext cx="5508626" cy="692497"/>
          </a:xfrm>
          <a:prstGeom prst="rect">
            <a:avLst/>
          </a:prstGeom>
          <a:noFill/>
        </p:spPr>
        <p:txBody>
          <a:bodyPr wrap="square" rtlCol="0">
            <a:spAutoFit/>
          </a:bodyPr>
          <a:lstStyle/>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Son katmanlar, güvenliğe özel yeni sınıflar için düzenlenir</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dirty="0">
                <a:latin typeface="Calibri" panose="020F0502020204030204" pitchFamily="34" charset="0"/>
                <a:ea typeface="Calibri" panose="020F0502020204030204" pitchFamily="34" charset="0"/>
                <a:cs typeface="Calibri" panose="020F0502020204030204" pitchFamily="34" charset="0"/>
              </a:rPr>
              <a:t>(örneğin “şüpheli paket”, “maskeli kişi”, “yasak bölge ihlali”, “düşen kişi”).</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Bu yeni etiketlerle kısa bir eğitim yapılır → </a:t>
            </a:r>
            <a:r>
              <a:rPr lang="tr-TR" sz="1300" b="1" dirty="0" err="1">
                <a:latin typeface="Calibri" panose="020F0502020204030204" pitchFamily="34" charset="0"/>
                <a:ea typeface="Calibri" panose="020F0502020204030204" pitchFamily="34" charset="0"/>
                <a:cs typeface="Calibri" panose="020F0502020204030204" pitchFamily="34" charset="0"/>
              </a:rPr>
              <a:t>fine-tuning</a:t>
            </a:r>
            <a:r>
              <a:rPr lang="tr-TR" sz="1300" dirty="0">
                <a:latin typeface="Calibri" panose="020F0502020204030204" pitchFamily="34" charset="0"/>
                <a:ea typeface="Calibri" panose="020F0502020204030204" pitchFamily="34" charset="0"/>
                <a:cs typeface="Calibri" panose="020F0502020204030204" pitchFamily="34" charset="0"/>
              </a:rPr>
              <a:t>.</a:t>
            </a:r>
          </a:p>
        </p:txBody>
      </p:sp>
      <p:sp>
        <p:nvSpPr>
          <p:cNvPr id="8" name="Metin kutusu 7">
            <a:extLst>
              <a:ext uri="{FF2B5EF4-FFF2-40B4-BE49-F238E27FC236}">
                <a16:creationId xmlns:a16="http://schemas.microsoft.com/office/drawing/2014/main" id="{6F2E9858-93B1-08CF-56B8-5B9D995F1661}"/>
              </a:ext>
            </a:extLst>
          </p:cNvPr>
          <p:cNvSpPr txBox="1"/>
          <p:nvPr/>
        </p:nvSpPr>
        <p:spPr>
          <a:xfrm>
            <a:off x="9121284" y="5574546"/>
            <a:ext cx="3467100" cy="1292662"/>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Sonuç</a:t>
            </a:r>
          </a:p>
          <a:p>
            <a:r>
              <a:rPr lang="tr-TR" sz="1300" dirty="0">
                <a:latin typeface="Calibri" panose="020F0502020204030204" pitchFamily="34" charset="0"/>
                <a:ea typeface="Calibri" panose="020F0502020204030204" pitchFamily="34" charset="0"/>
                <a:cs typeface="Calibri" panose="020F0502020204030204" pitchFamily="34" charset="0"/>
              </a:rPr>
              <a:t>Transfer </a:t>
            </a:r>
            <a:r>
              <a:rPr lang="tr-TR" sz="1300" dirty="0" err="1">
                <a:latin typeface="Calibri" panose="020F0502020204030204" pitchFamily="34" charset="0"/>
                <a:ea typeface="Calibri" panose="020F0502020204030204" pitchFamily="34" charset="0"/>
                <a:cs typeface="Calibri" panose="020F0502020204030204" pitchFamily="34" charset="0"/>
              </a:rPr>
              <a:t>learning</a:t>
            </a:r>
            <a:r>
              <a:rPr lang="tr-TR" sz="1300" dirty="0">
                <a:latin typeface="Calibri" panose="020F0502020204030204" pitchFamily="34" charset="0"/>
                <a:ea typeface="Calibri" panose="020F0502020204030204" pitchFamily="34" charset="0"/>
                <a:cs typeface="Calibri" panose="020F0502020204030204" pitchFamily="34" charset="0"/>
              </a:rPr>
              <a:t> sayesinde:</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Eğitim süresi dramatik şekilde azalır,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Daha az veriye ihtiyaç duyulur,</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Güvenlik kameraları için özel bir nesne tanıma sistemi kolayca geliştirilebilir.</a:t>
            </a:r>
          </a:p>
        </p:txBody>
      </p:sp>
    </p:spTree>
    <p:extLst>
      <p:ext uri="{BB962C8B-B14F-4D97-AF65-F5344CB8AC3E}">
        <p14:creationId xmlns:p14="http://schemas.microsoft.com/office/powerpoint/2010/main" val="3539740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yazı tipi, ekran görüntüsü, diyagram içeren bir resim&#10;&#10;Yapay zeka tarafından oluşturulmuş içerik yanlış olabilir.">
            <a:extLst>
              <a:ext uri="{FF2B5EF4-FFF2-40B4-BE49-F238E27FC236}">
                <a16:creationId xmlns:a16="http://schemas.microsoft.com/office/drawing/2014/main" id="{67B6568F-2EF1-F3BE-601A-399AF2DFE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 y="714235"/>
            <a:ext cx="12179926" cy="5429529"/>
          </a:xfrm>
          <a:prstGeom prst="rect">
            <a:avLst/>
          </a:prstGeom>
        </p:spPr>
      </p:pic>
    </p:spTree>
    <p:extLst>
      <p:ext uri="{BB962C8B-B14F-4D97-AF65-F5344CB8AC3E}">
        <p14:creationId xmlns:p14="http://schemas.microsoft.com/office/powerpoint/2010/main" val="3149170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2F8D5A66-C2E2-C8B2-ECD9-1525C77BA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9926" cy="1835244"/>
          </a:xfrm>
          <a:prstGeom prst="rect">
            <a:avLst/>
          </a:prstGeom>
        </p:spPr>
      </p:pic>
      <p:pic>
        <p:nvPicPr>
          <p:cNvPr id="5" name="Resim 4">
            <a:extLst>
              <a:ext uri="{FF2B5EF4-FFF2-40B4-BE49-F238E27FC236}">
                <a16:creationId xmlns:a16="http://schemas.microsoft.com/office/drawing/2014/main" id="{D880FE16-5D3F-C738-95E8-F34C3DA80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5244"/>
            <a:ext cx="12179926" cy="704886"/>
          </a:xfrm>
          <a:prstGeom prst="rect">
            <a:avLst/>
          </a:prstGeom>
        </p:spPr>
      </p:pic>
      <p:pic>
        <p:nvPicPr>
          <p:cNvPr id="9" name="Resim 8" descr="metin, ekran görüntüsü, yazı tipi, çizgi içeren bir resim&#10;&#10;Yapay zeka tarafından oluşturulmuş içerik yanlış olabilir.">
            <a:extLst>
              <a:ext uri="{FF2B5EF4-FFF2-40B4-BE49-F238E27FC236}">
                <a16:creationId xmlns:a16="http://schemas.microsoft.com/office/drawing/2014/main" id="{1D77B25B-32DB-D1E2-2887-3DFB310A1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25" y="2540130"/>
            <a:ext cx="12160875" cy="2991004"/>
          </a:xfrm>
          <a:prstGeom prst="rect">
            <a:avLst/>
          </a:prstGeom>
        </p:spPr>
      </p:pic>
      <p:sp>
        <p:nvSpPr>
          <p:cNvPr id="10" name="Metin kutusu 9">
            <a:extLst>
              <a:ext uri="{FF2B5EF4-FFF2-40B4-BE49-F238E27FC236}">
                <a16:creationId xmlns:a16="http://schemas.microsoft.com/office/drawing/2014/main" id="{3486ABD0-78AF-B229-55D4-C70D160EAD9E}"/>
              </a:ext>
            </a:extLst>
          </p:cNvPr>
          <p:cNvSpPr txBox="1"/>
          <p:nvPr/>
        </p:nvSpPr>
        <p:spPr>
          <a:xfrm>
            <a:off x="0" y="5689716"/>
            <a:ext cx="6333294" cy="1092607"/>
          </a:xfrm>
          <a:prstGeom prst="rect">
            <a:avLst/>
          </a:prstGeom>
          <a:noFill/>
        </p:spPr>
        <p:txBody>
          <a:bodyPr wrap="squar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Derin öğrenmede katman sayısı arttıkça modeller daha fazla özellik öğrenebilir, ancak klasik CNN’lerde derinlik büyüdükçe </a:t>
            </a:r>
            <a:r>
              <a:rPr lang="tr-TR" sz="1300" i="1" dirty="0">
                <a:latin typeface="Calibri" panose="020F0502020204030204" pitchFamily="34" charset="0"/>
                <a:ea typeface="Calibri" panose="020F0502020204030204" pitchFamily="34" charset="0"/>
                <a:cs typeface="Calibri" panose="020F0502020204030204" pitchFamily="34" charset="0"/>
              </a:rPr>
              <a:t>gradyanların kaybolması </a:t>
            </a:r>
            <a:r>
              <a:rPr lang="tr-TR" sz="1300" dirty="0">
                <a:latin typeface="Calibri" panose="020F0502020204030204" pitchFamily="34" charset="0"/>
                <a:ea typeface="Calibri" panose="020F0502020204030204" pitchFamily="34" charset="0"/>
                <a:cs typeface="Calibri" panose="020F0502020204030204" pitchFamily="34" charset="0"/>
              </a:rPr>
              <a:t>ve </a:t>
            </a:r>
            <a:r>
              <a:rPr lang="tr-TR" sz="1300" i="1" dirty="0">
                <a:latin typeface="Calibri" panose="020F0502020204030204" pitchFamily="34" charset="0"/>
                <a:ea typeface="Calibri" panose="020F0502020204030204" pitchFamily="34" charset="0"/>
                <a:cs typeface="Calibri" panose="020F0502020204030204" pitchFamily="34" charset="0"/>
              </a:rPr>
              <a:t>eğitim performansının düşmesi </a:t>
            </a:r>
            <a:r>
              <a:rPr lang="tr-TR" sz="1300" dirty="0">
                <a:latin typeface="Calibri" panose="020F0502020204030204" pitchFamily="34" charset="0"/>
                <a:ea typeface="Calibri" panose="020F0502020204030204" pitchFamily="34" charset="0"/>
                <a:cs typeface="Calibri" panose="020F0502020204030204" pitchFamily="34" charset="0"/>
              </a:rPr>
              <a:t>gibi problemler ortaya çıkar.</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b="1" dirty="0" err="1">
                <a:latin typeface="Calibri" panose="020F0502020204030204" pitchFamily="34" charset="0"/>
                <a:ea typeface="Calibri" panose="020F0502020204030204" pitchFamily="34" charset="0"/>
                <a:cs typeface="Calibri" panose="020F0502020204030204" pitchFamily="34" charset="0"/>
              </a:rPr>
              <a:t>ResNet</a:t>
            </a:r>
            <a:r>
              <a:rPr lang="tr-TR" sz="1300" b="1" dirty="0">
                <a:latin typeface="Calibri" panose="020F0502020204030204" pitchFamily="34" charset="0"/>
                <a:ea typeface="Calibri" panose="020F0502020204030204" pitchFamily="34" charset="0"/>
                <a:cs typeface="Calibri" panose="020F0502020204030204" pitchFamily="34" charset="0"/>
              </a:rPr>
              <a:t> (</a:t>
            </a:r>
            <a:r>
              <a:rPr lang="tr-TR" sz="1300" b="1" dirty="0" err="1">
                <a:latin typeface="Calibri" panose="020F0502020204030204" pitchFamily="34" charset="0"/>
                <a:ea typeface="Calibri" panose="020F0502020204030204" pitchFamily="34" charset="0"/>
                <a:cs typeface="Calibri" panose="020F0502020204030204" pitchFamily="34" charset="0"/>
              </a:rPr>
              <a:t>Residual</a:t>
            </a:r>
            <a:r>
              <a:rPr lang="tr-TR" sz="1300" b="1" dirty="0">
                <a:latin typeface="Calibri" panose="020F0502020204030204" pitchFamily="34" charset="0"/>
                <a:ea typeface="Calibri" panose="020F0502020204030204" pitchFamily="34" charset="0"/>
                <a:cs typeface="Calibri" panose="020F0502020204030204" pitchFamily="34" charset="0"/>
              </a:rPr>
              <a:t> Network)</a:t>
            </a:r>
            <a:r>
              <a:rPr lang="tr-TR" sz="1300" dirty="0">
                <a:latin typeface="Calibri" panose="020F0502020204030204" pitchFamily="34" charset="0"/>
                <a:ea typeface="Calibri" panose="020F0502020204030204" pitchFamily="34" charset="0"/>
                <a:cs typeface="Calibri" panose="020F0502020204030204" pitchFamily="34" charset="0"/>
              </a:rPr>
              <a:t> bu sorunu </a:t>
            </a:r>
            <a:r>
              <a:rPr lang="tr-TR" sz="1300" i="1" dirty="0">
                <a:latin typeface="Calibri" panose="020F0502020204030204" pitchFamily="34" charset="0"/>
                <a:ea typeface="Calibri" panose="020F0502020204030204" pitchFamily="34" charset="0"/>
                <a:cs typeface="Calibri" panose="020F0502020204030204" pitchFamily="34" charset="0"/>
              </a:rPr>
              <a:t>artık bağlantılar (</a:t>
            </a:r>
            <a:r>
              <a:rPr lang="tr-TR" sz="1300" i="1" dirty="0" err="1">
                <a:latin typeface="Calibri" panose="020F0502020204030204" pitchFamily="34" charset="0"/>
                <a:ea typeface="Calibri" panose="020F0502020204030204" pitchFamily="34" charset="0"/>
                <a:cs typeface="Calibri" panose="020F0502020204030204" pitchFamily="34" charset="0"/>
              </a:rPr>
              <a:t>skip</a:t>
            </a:r>
            <a:r>
              <a:rPr lang="tr-TR" sz="1300" i="1" dirty="0">
                <a:latin typeface="Calibri" panose="020F0502020204030204" pitchFamily="34" charset="0"/>
                <a:ea typeface="Calibri" panose="020F0502020204030204" pitchFamily="34" charset="0"/>
                <a:cs typeface="Calibri" panose="020F0502020204030204" pitchFamily="34" charset="0"/>
              </a:rPr>
              <a:t> </a:t>
            </a:r>
            <a:r>
              <a:rPr lang="tr-TR" sz="1300" i="1" dirty="0" err="1">
                <a:latin typeface="Calibri" panose="020F0502020204030204" pitchFamily="34" charset="0"/>
                <a:ea typeface="Calibri" panose="020F0502020204030204" pitchFamily="34" charset="0"/>
                <a:cs typeface="Calibri" panose="020F0502020204030204" pitchFamily="34" charset="0"/>
              </a:rPr>
              <a:t>connections</a:t>
            </a:r>
            <a:r>
              <a:rPr lang="tr-TR" sz="1300" i="1" dirty="0">
                <a:latin typeface="Calibri" panose="020F0502020204030204" pitchFamily="34" charset="0"/>
                <a:ea typeface="Calibri" panose="020F0502020204030204" pitchFamily="34" charset="0"/>
                <a:cs typeface="Calibri" panose="020F0502020204030204" pitchFamily="34" charset="0"/>
              </a:rPr>
              <a:t>)</a:t>
            </a:r>
            <a:r>
              <a:rPr lang="tr-TR" sz="1300" dirty="0">
                <a:latin typeface="Calibri" panose="020F0502020204030204" pitchFamily="34" charset="0"/>
                <a:ea typeface="Calibri" panose="020F0502020204030204" pitchFamily="34" charset="0"/>
                <a:cs typeface="Calibri" panose="020F0502020204030204" pitchFamily="34" charset="0"/>
              </a:rPr>
              <a:t> ile çözer. Amaç, bilgi akışını kolaylaştırarak derin ağların çok daha stabil şekilde eğitilmesini sağlamaktır.</a:t>
            </a:r>
          </a:p>
        </p:txBody>
      </p:sp>
    </p:spTree>
    <p:extLst>
      <p:ext uri="{BB962C8B-B14F-4D97-AF65-F5344CB8AC3E}">
        <p14:creationId xmlns:p14="http://schemas.microsoft.com/office/powerpoint/2010/main" val="674232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diyagram, plan, ekran görüntüsü içeren bir resim&#10;&#10;Yapay zeka tarafından oluşturulmuş içerik yanlış olabilir.">
            <a:extLst>
              <a:ext uri="{FF2B5EF4-FFF2-40B4-BE49-F238E27FC236}">
                <a16:creationId xmlns:a16="http://schemas.microsoft.com/office/drawing/2014/main" id="{D80A6C7B-A8A9-8154-7403-E0D5A0ECE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926" y="0"/>
            <a:ext cx="12192000" cy="5658141"/>
          </a:xfrm>
          <a:prstGeom prst="rect">
            <a:avLst/>
          </a:prstGeom>
        </p:spPr>
      </p:pic>
      <p:sp>
        <p:nvSpPr>
          <p:cNvPr id="6" name="Metin kutusu 5">
            <a:extLst>
              <a:ext uri="{FF2B5EF4-FFF2-40B4-BE49-F238E27FC236}">
                <a16:creationId xmlns:a16="http://schemas.microsoft.com/office/drawing/2014/main" id="{D966D1B8-0BE7-5E22-69A9-C26A255857A1}"/>
              </a:ext>
            </a:extLst>
          </p:cNvPr>
          <p:cNvSpPr txBox="1"/>
          <p:nvPr/>
        </p:nvSpPr>
        <p:spPr>
          <a:xfrm>
            <a:off x="7382706" y="607555"/>
            <a:ext cx="4412438" cy="892552"/>
          </a:xfrm>
          <a:prstGeom prst="rect">
            <a:avLst/>
          </a:prstGeom>
          <a:noFill/>
        </p:spPr>
        <p:txBody>
          <a:bodyPr wrap="squar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MR görüntülerinden beyin tümörlerini tespit etmek için derin CNN modelleri kullanılabilir, ancak yüksek doğruluk için derin ağlara ihtiyaç duyulur. Derinlik arttıkça eğitim zorlaştığından, </a:t>
            </a:r>
            <a:r>
              <a:rPr lang="tr-TR" sz="1300" dirty="0" err="1">
                <a:latin typeface="Calibri" panose="020F0502020204030204" pitchFamily="34" charset="0"/>
                <a:ea typeface="Calibri" panose="020F0502020204030204" pitchFamily="34" charset="0"/>
                <a:cs typeface="Calibri" panose="020F0502020204030204" pitchFamily="34" charset="0"/>
              </a:rPr>
              <a:t>ResNet</a:t>
            </a:r>
            <a:r>
              <a:rPr lang="tr-TR" sz="1300" dirty="0">
                <a:latin typeface="Calibri" panose="020F0502020204030204" pitchFamily="34" charset="0"/>
                <a:ea typeface="Calibri" panose="020F0502020204030204" pitchFamily="34" charset="0"/>
                <a:cs typeface="Calibri" panose="020F0502020204030204" pitchFamily="34" charset="0"/>
              </a:rPr>
              <a:t> mimarisi kullanmak bu problemi ortadan kaldırır.</a:t>
            </a:r>
          </a:p>
        </p:txBody>
      </p:sp>
      <p:sp>
        <p:nvSpPr>
          <p:cNvPr id="7" name="Metin kutusu 6">
            <a:extLst>
              <a:ext uri="{FF2B5EF4-FFF2-40B4-BE49-F238E27FC236}">
                <a16:creationId xmlns:a16="http://schemas.microsoft.com/office/drawing/2014/main" id="{EC0EAD63-21A1-2EAC-A5D6-D6418EFFC312}"/>
              </a:ext>
            </a:extLst>
          </p:cNvPr>
          <p:cNvSpPr txBox="1"/>
          <p:nvPr/>
        </p:nvSpPr>
        <p:spPr>
          <a:xfrm>
            <a:off x="0" y="791663"/>
            <a:ext cx="3909214" cy="3754874"/>
          </a:xfrm>
          <a:prstGeom prst="rect">
            <a:avLst/>
          </a:prstGeom>
          <a:noFill/>
        </p:spPr>
        <p:txBody>
          <a:bodyPr wrap="square" rtlCol="0">
            <a:spAutoFit/>
          </a:bodyPr>
          <a:lstStyle/>
          <a:p>
            <a:r>
              <a:rPr lang="tr-TR" sz="1400" b="1" dirty="0" err="1">
                <a:latin typeface="Calibri" panose="020F0502020204030204" pitchFamily="34" charset="0"/>
                <a:ea typeface="Calibri" panose="020F0502020204030204" pitchFamily="34" charset="0"/>
                <a:cs typeface="Calibri" panose="020F0502020204030204" pitchFamily="34" charset="0"/>
              </a:rPr>
              <a:t>ResNet</a:t>
            </a:r>
            <a:r>
              <a:rPr lang="tr-TR" sz="1400" b="1" dirty="0">
                <a:latin typeface="Calibri" panose="020F0502020204030204" pitchFamily="34" charset="0"/>
                <a:ea typeface="Calibri" panose="020F0502020204030204" pitchFamily="34" charset="0"/>
                <a:cs typeface="Calibri" panose="020F0502020204030204" pitchFamily="34" charset="0"/>
              </a:rPr>
              <a:t> Yapısı</a:t>
            </a:r>
          </a:p>
          <a:p>
            <a:r>
              <a:rPr lang="tr-TR" sz="1400" dirty="0" err="1">
                <a:latin typeface="Calibri" panose="020F0502020204030204" pitchFamily="34" charset="0"/>
                <a:ea typeface="Calibri" panose="020F0502020204030204" pitchFamily="34" charset="0"/>
                <a:cs typeface="Calibri" panose="020F0502020204030204" pitchFamily="34" charset="0"/>
              </a:rPr>
              <a:t>ResNet</a:t>
            </a:r>
            <a:r>
              <a:rPr lang="tr-TR" sz="1400" dirty="0">
                <a:latin typeface="Calibri" panose="020F0502020204030204" pitchFamily="34" charset="0"/>
                <a:ea typeface="Calibri" panose="020F0502020204030204" pitchFamily="34" charset="0"/>
                <a:cs typeface="Calibri" panose="020F0502020204030204" pitchFamily="34" charset="0"/>
              </a:rPr>
              <a:t> iki temel blok üzerine kuruludur: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b="1" dirty="0">
                <a:latin typeface="Calibri" panose="020F0502020204030204" pitchFamily="34" charset="0"/>
                <a:ea typeface="Calibri" panose="020F0502020204030204" pitchFamily="34" charset="0"/>
                <a:cs typeface="Calibri" panose="020F0502020204030204" pitchFamily="34" charset="0"/>
              </a:rPr>
              <a:t>1) </a:t>
            </a:r>
            <a:r>
              <a:rPr lang="tr-TR" sz="1400" b="1" dirty="0" err="1">
                <a:latin typeface="Calibri" panose="020F0502020204030204" pitchFamily="34" charset="0"/>
                <a:ea typeface="Calibri" panose="020F0502020204030204" pitchFamily="34" charset="0"/>
                <a:cs typeface="Calibri" panose="020F0502020204030204" pitchFamily="34" charset="0"/>
              </a:rPr>
              <a:t>Convolutional</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Block</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Conv</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Block</a:t>
            </a:r>
            <a:r>
              <a:rPr lang="tr-TR" sz="1400" b="1" dirty="0">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Girişin boyutu (</a:t>
            </a:r>
            <a:r>
              <a:rPr lang="tr-TR" sz="1400" dirty="0" err="1">
                <a:latin typeface="Calibri" panose="020F0502020204030204" pitchFamily="34" charset="0"/>
                <a:ea typeface="Calibri" panose="020F0502020204030204" pitchFamily="34" charset="0"/>
                <a:cs typeface="Calibri" panose="020F0502020204030204" pitchFamily="34" charset="0"/>
              </a:rPr>
              <a:t>feature</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map</a:t>
            </a:r>
            <a:r>
              <a:rPr lang="tr-TR" sz="1400" dirty="0">
                <a:latin typeface="Calibri" panose="020F0502020204030204" pitchFamily="34" charset="0"/>
                <a:ea typeface="Calibri" panose="020F0502020204030204" pitchFamily="34" charset="0"/>
                <a:cs typeface="Calibri" panose="020F0502020204030204" pitchFamily="34" charset="0"/>
              </a:rPr>
              <a:t> sayısı) değiştirilerek öğrenme yapılır.</a:t>
            </a:r>
          </a:p>
          <a:p>
            <a:pPr marL="285750" indent="-285750">
              <a:buFont typeface="Arial" panose="020B0604020202020204" pitchFamily="34" charset="0"/>
              <a:buChar char="•"/>
            </a:pPr>
            <a:r>
              <a:rPr lang="tr-TR" sz="1400" i="1" dirty="0" err="1">
                <a:latin typeface="Calibri" panose="020F0502020204030204" pitchFamily="34" charset="0"/>
                <a:ea typeface="Calibri" panose="020F0502020204030204" pitchFamily="34" charset="0"/>
                <a:cs typeface="Calibri" panose="020F0502020204030204" pitchFamily="34" charset="0"/>
              </a:rPr>
              <a:t>Skip</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connection</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dirty="0">
                <a:latin typeface="Calibri" panose="020F0502020204030204" pitchFamily="34" charset="0"/>
                <a:ea typeface="Calibri" panose="020F0502020204030204" pitchFamily="34" charset="0"/>
                <a:cs typeface="Calibri" panose="020F0502020204030204" pitchFamily="34" charset="0"/>
              </a:rPr>
              <a:t>kullanarak giriş doğrudan çıkışa eklenir.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Amaç, dönüşüm sırasında oluşabilecek bilgi kayıplarını önlemek.</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Bu blok genellikle derinliğin arttığı yerlerde kullanılır.</a:t>
            </a:r>
          </a:p>
          <a:p>
            <a:r>
              <a:rPr lang="tr-TR" sz="1400" u="sng" dirty="0">
                <a:latin typeface="Calibri" panose="020F0502020204030204" pitchFamily="34" charset="0"/>
                <a:ea typeface="Calibri" panose="020F0502020204030204" pitchFamily="34" charset="0"/>
                <a:cs typeface="Calibri" panose="020F0502020204030204" pitchFamily="34" charset="0"/>
              </a:rPr>
              <a:t>Mantık:</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Sol tarafta </a:t>
            </a:r>
            <a:r>
              <a:rPr lang="tr-TR" sz="1400" dirty="0" err="1">
                <a:latin typeface="Calibri" panose="020F0502020204030204" pitchFamily="34" charset="0"/>
                <a:ea typeface="Calibri" panose="020F0502020204030204" pitchFamily="34" charset="0"/>
                <a:cs typeface="Calibri" panose="020F0502020204030204" pitchFamily="34" charset="0"/>
              </a:rPr>
              <a:t>Conv</a:t>
            </a:r>
            <a:r>
              <a:rPr lang="tr-TR" sz="1400" dirty="0">
                <a:latin typeface="Calibri" panose="020F0502020204030204" pitchFamily="34" charset="0"/>
                <a:ea typeface="Calibri" panose="020F0502020204030204" pitchFamily="34" charset="0"/>
                <a:cs typeface="Calibri" panose="020F0502020204030204" pitchFamily="34" charset="0"/>
              </a:rPr>
              <a:t> + BN + </a:t>
            </a:r>
            <a:r>
              <a:rPr lang="tr-TR" sz="1400" dirty="0" err="1">
                <a:latin typeface="Calibri" panose="020F0502020204030204" pitchFamily="34" charset="0"/>
                <a:ea typeface="Calibri" panose="020F0502020204030204" pitchFamily="34" charset="0"/>
                <a:cs typeface="Calibri" panose="020F0502020204030204" pitchFamily="34" charset="0"/>
              </a:rPr>
              <a:t>ReLU</a:t>
            </a:r>
            <a:r>
              <a:rPr lang="tr-TR" sz="1400" dirty="0">
                <a:latin typeface="Calibri" panose="020F0502020204030204" pitchFamily="34" charset="0"/>
                <a:ea typeface="Calibri" panose="020F0502020204030204" pitchFamily="34" charset="0"/>
                <a:cs typeface="Calibri" panose="020F0502020204030204" pitchFamily="34" charset="0"/>
              </a:rPr>
              <a:t> işlemleri yapılırken, sağ taraftaki kısa yol (</a:t>
            </a:r>
            <a:r>
              <a:rPr lang="tr-TR" sz="1400" dirty="0" err="1">
                <a:latin typeface="Calibri" panose="020F0502020204030204" pitchFamily="34" charset="0"/>
                <a:ea typeface="Calibri" panose="020F0502020204030204" pitchFamily="34" charset="0"/>
                <a:cs typeface="Calibri" panose="020F0502020204030204" pitchFamily="34" charset="0"/>
              </a:rPr>
              <a:t>skip</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connection</a:t>
            </a:r>
            <a:r>
              <a:rPr lang="tr-TR" sz="1400" dirty="0">
                <a:latin typeface="Calibri" panose="020F0502020204030204" pitchFamily="34" charset="0"/>
                <a:ea typeface="Calibri" panose="020F0502020204030204" pitchFamily="34" charset="0"/>
                <a:cs typeface="Calibri" panose="020F0502020204030204" pitchFamily="34" charset="0"/>
              </a:rPr>
              <a:t>) giriş bilgisini direkt olarak çıktıya taşır → böylece öğrenme daha stabil hale gelir.</a:t>
            </a:r>
          </a:p>
        </p:txBody>
      </p:sp>
      <p:sp>
        <p:nvSpPr>
          <p:cNvPr id="8" name="Metin kutusu 7">
            <a:extLst>
              <a:ext uri="{FF2B5EF4-FFF2-40B4-BE49-F238E27FC236}">
                <a16:creationId xmlns:a16="http://schemas.microsoft.com/office/drawing/2014/main" id="{080031F8-6AF3-37D9-CDF3-9CCC3F4AB3EE}"/>
              </a:ext>
            </a:extLst>
          </p:cNvPr>
          <p:cNvSpPr txBox="1"/>
          <p:nvPr/>
        </p:nvSpPr>
        <p:spPr>
          <a:xfrm>
            <a:off x="1" y="4546536"/>
            <a:ext cx="5609140" cy="2031325"/>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2) Identity </a:t>
            </a:r>
            <a:r>
              <a:rPr lang="tr-TR" sz="1400" b="1" dirty="0" err="1">
                <a:latin typeface="Calibri" panose="020F0502020204030204" pitchFamily="34" charset="0"/>
                <a:ea typeface="Calibri" panose="020F0502020204030204" pitchFamily="34" charset="0"/>
                <a:cs typeface="Calibri" panose="020F0502020204030204" pitchFamily="34" charset="0"/>
              </a:rPr>
              <a:t>Block</a:t>
            </a:r>
            <a:endParaRPr lang="tr-TR" sz="14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Giriş boyutunun değişmediği bloktur.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Yine </a:t>
            </a:r>
            <a:r>
              <a:rPr lang="tr-TR" sz="1400" dirty="0" err="1">
                <a:latin typeface="Calibri" panose="020F0502020204030204" pitchFamily="34" charset="0"/>
                <a:ea typeface="Calibri" panose="020F0502020204030204" pitchFamily="34" charset="0"/>
                <a:cs typeface="Calibri" panose="020F0502020204030204" pitchFamily="34" charset="0"/>
              </a:rPr>
              <a:t>skip</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connection</a:t>
            </a:r>
            <a:r>
              <a:rPr lang="tr-TR" sz="1400" dirty="0">
                <a:latin typeface="Calibri" panose="020F0502020204030204" pitchFamily="34" charset="0"/>
                <a:ea typeface="Calibri" panose="020F0502020204030204" pitchFamily="34" charset="0"/>
                <a:cs typeface="Calibri" panose="020F0502020204030204" pitchFamily="34" charset="0"/>
              </a:rPr>
              <a:t> kullanılır.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Sol tarafta yapılan işlemler (</a:t>
            </a:r>
            <a:r>
              <a:rPr lang="tr-TR" sz="1400" dirty="0" err="1">
                <a:latin typeface="Calibri" panose="020F0502020204030204" pitchFamily="34" charset="0"/>
                <a:ea typeface="Calibri" panose="020F0502020204030204" pitchFamily="34" charset="0"/>
                <a:cs typeface="Calibri" panose="020F0502020204030204" pitchFamily="34" charset="0"/>
              </a:rPr>
              <a:t>Conv</a:t>
            </a:r>
            <a:r>
              <a:rPr lang="tr-TR" sz="1400" dirty="0">
                <a:latin typeface="Calibri" panose="020F0502020204030204" pitchFamily="34" charset="0"/>
                <a:ea typeface="Calibri" panose="020F0502020204030204" pitchFamily="34" charset="0"/>
                <a:cs typeface="Calibri" panose="020F0502020204030204" pitchFamily="34" charset="0"/>
              </a:rPr>
              <a:t> 1×1, BN, </a:t>
            </a:r>
            <a:r>
              <a:rPr lang="tr-TR" sz="1400" dirty="0" err="1">
                <a:latin typeface="Calibri" panose="020F0502020204030204" pitchFamily="34" charset="0"/>
                <a:ea typeface="Calibri" panose="020F0502020204030204" pitchFamily="34" charset="0"/>
                <a:cs typeface="Calibri" panose="020F0502020204030204" pitchFamily="34" charset="0"/>
              </a:rPr>
              <a:t>ReLU</a:t>
            </a:r>
            <a:r>
              <a:rPr lang="tr-TR" sz="1400" dirty="0">
                <a:latin typeface="Calibri" panose="020F0502020204030204" pitchFamily="34" charset="0"/>
                <a:ea typeface="Calibri" panose="020F0502020204030204" pitchFamily="34" charset="0"/>
                <a:cs typeface="Calibri" panose="020F0502020204030204" pitchFamily="34" charset="0"/>
              </a:rPr>
              <a:t>…) girişin üzerinde değişiklik yapar,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Sağ taraftaki kısa yol sayesinde </a:t>
            </a:r>
            <a:r>
              <a:rPr lang="tr-TR" sz="1400" i="1" dirty="0">
                <a:latin typeface="Calibri" panose="020F0502020204030204" pitchFamily="34" charset="0"/>
                <a:ea typeface="Calibri" panose="020F0502020204030204" pitchFamily="34" charset="0"/>
                <a:cs typeface="Calibri" panose="020F0502020204030204" pitchFamily="34" charset="0"/>
              </a:rPr>
              <a:t>orijinal bilgi korunarak </a:t>
            </a:r>
            <a:r>
              <a:rPr lang="tr-TR" sz="1400" dirty="0">
                <a:latin typeface="Calibri" panose="020F0502020204030204" pitchFamily="34" charset="0"/>
                <a:ea typeface="Calibri" panose="020F0502020204030204" pitchFamily="34" charset="0"/>
                <a:cs typeface="Calibri" panose="020F0502020204030204" pitchFamily="34" charset="0"/>
              </a:rPr>
              <a:t>çıkışa eklenir.</a:t>
            </a:r>
          </a:p>
          <a:p>
            <a:r>
              <a:rPr lang="tr-TR" sz="1400" u="sng" dirty="0">
                <a:latin typeface="Calibri" panose="020F0502020204030204" pitchFamily="34" charset="0"/>
                <a:ea typeface="Calibri" panose="020F0502020204030204" pitchFamily="34" charset="0"/>
                <a:cs typeface="Calibri" panose="020F0502020204030204" pitchFamily="34" charset="0"/>
              </a:rPr>
              <a:t>Sonuç:</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Model, hem işlenmiş bilgiyi hem de korunmuş ham bilgiyi birleştirir → daha güçlü, daha derin bir ağ öğrenmiş olur.</a:t>
            </a:r>
          </a:p>
        </p:txBody>
      </p:sp>
      <p:sp>
        <p:nvSpPr>
          <p:cNvPr id="9" name="Metin kutusu 8">
            <a:extLst>
              <a:ext uri="{FF2B5EF4-FFF2-40B4-BE49-F238E27FC236}">
                <a16:creationId xmlns:a16="http://schemas.microsoft.com/office/drawing/2014/main" id="{4732A1B7-4528-F4F0-E2A9-239C806B7B4E}"/>
              </a:ext>
            </a:extLst>
          </p:cNvPr>
          <p:cNvSpPr txBox="1"/>
          <p:nvPr/>
        </p:nvSpPr>
        <p:spPr>
          <a:xfrm>
            <a:off x="8562826" y="1400892"/>
            <a:ext cx="287258" cy="323165"/>
          </a:xfrm>
          <a:prstGeom prst="rect">
            <a:avLst/>
          </a:prstGeom>
          <a:noFill/>
        </p:spPr>
        <p:txBody>
          <a:bodyPr wrap="none" rtlCol="0">
            <a:spAutoFit/>
          </a:bodyPr>
          <a:lstStyle/>
          <a:p>
            <a:r>
              <a:rPr lang="tr-TR" sz="1500" b="1" dirty="0">
                <a:solidFill>
                  <a:srgbClr val="FF0000"/>
                </a:solidFill>
                <a:effectLst>
                  <a:outerShdw blurRad="38100" dist="38100" dir="2700000" algn="tl">
                    <a:srgbClr val="000000">
                      <a:alpha val="43137"/>
                    </a:srgbClr>
                  </a:outerShdw>
                </a:effectLst>
              </a:rPr>
              <a:t>1</a:t>
            </a:r>
          </a:p>
        </p:txBody>
      </p:sp>
      <p:sp>
        <p:nvSpPr>
          <p:cNvPr id="10" name="Metin kutusu 9">
            <a:extLst>
              <a:ext uri="{FF2B5EF4-FFF2-40B4-BE49-F238E27FC236}">
                <a16:creationId xmlns:a16="http://schemas.microsoft.com/office/drawing/2014/main" id="{DD542534-B9C0-6D00-52D6-72B48B5D7ED1}"/>
              </a:ext>
            </a:extLst>
          </p:cNvPr>
          <p:cNvSpPr txBox="1"/>
          <p:nvPr/>
        </p:nvSpPr>
        <p:spPr>
          <a:xfrm>
            <a:off x="10721996" y="1400891"/>
            <a:ext cx="287258" cy="323165"/>
          </a:xfrm>
          <a:prstGeom prst="rect">
            <a:avLst/>
          </a:prstGeom>
          <a:noFill/>
        </p:spPr>
        <p:txBody>
          <a:bodyPr wrap="none" rtlCol="0">
            <a:spAutoFit/>
          </a:bodyPr>
          <a:lstStyle/>
          <a:p>
            <a:r>
              <a:rPr lang="tr-TR" sz="1500" b="1" dirty="0">
                <a:solidFill>
                  <a:srgbClr val="FF0000"/>
                </a:solidFill>
                <a:effectLst>
                  <a:outerShdw blurRad="38100" dist="38100" dir="2700000" algn="tl">
                    <a:srgbClr val="000000">
                      <a:alpha val="43137"/>
                    </a:srgbClr>
                  </a:outerShdw>
                </a:effectLst>
              </a:rPr>
              <a:t>2</a:t>
            </a:r>
          </a:p>
        </p:txBody>
      </p:sp>
      <p:sp>
        <p:nvSpPr>
          <p:cNvPr id="11" name="Metin kutusu 10">
            <a:extLst>
              <a:ext uri="{FF2B5EF4-FFF2-40B4-BE49-F238E27FC236}">
                <a16:creationId xmlns:a16="http://schemas.microsoft.com/office/drawing/2014/main" id="{C80F4478-0C79-806A-7AF0-6C4F973DE2B7}"/>
              </a:ext>
            </a:extLst>
          </p:cNvPr>
          <p:cNvSpPr txBox="1"/>
          <p:nvPr/>
        </p:nvSpPr>
        <p:spPr>
          <a:xfrm>
            <a:off x="5369801" y="5565338"/>
            <a:ext cx="2847525" cy="1292662"/>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Modelin Son Katmanları</a:t>
            </a:r>
          </a:p>
          <a:p>
            <a:r>
              <a:rPr lang="tr-TR" sz="1300" dirty="0" err="1">
                <a:latin typeface="Calibri" panose="020F0502020204030204" pitchFamily="34" charset="0"/>
                <a:ea typeface="Calibri" panose="020F0502020204030204" pitchFamily="34" charset="0"/>
                <a:cs typeface="Calibri" panose="020F0502020204030204" pitchFamily="34" charset="0"/>
              </a:rPr>
              <a:t>ResNet</a:t>
            </a:r>
            <a:r>
              <a:rPr lang="tr-TR" sz="1300" dirty="0">
                <a:latin typeface="Calibri" panose="020F0502020204030204" pitchFamily="34" charset="0"/>
                <a:ea typeface="Calibri" panose="020F0502020204030204" pitchFamily="34" charset="0"/>
                <a:cs typeface="Calibri" panose="020F0502020204030204" pitchFamily="34" charset="0"/>
              </a:rPr>
              <a:t> mimarisinin sonunda:</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Global </a:t>
            </a:r>
            <a:r>
              <a:rPr lang="tr-TR" sz="1300" dirty="0" err="1">
                <a:latin typeface="Calibri" panose="020F0502020204030204" pitchFamily="34" charset="0"/>
                <a:ea typeface="Calibri" panose="020F0502020204030204" pitchFamily="34" charset="0"/>
                <a:cs typeface="Calibri" panose="020F0502020204030204" pitchFamily="34" charset="0"/>
              </a:rPr>
              <a:t>Average</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Pooling</a:t>
            </a:r>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Fully</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Connected</a:t>
            </a:r>
            <a:r>
              <a:rPr lang="tr-TR" sz="1300" dirty="0">
                <a:latin typeface="Calibri" panose="020F0502020204030204" pitchFamily="34" charset="0"/>
                <a:ea typeface="Calibri" panose="020F0502020204030204" pitchFamily="34" charset="0"/>
                <a:cs typeface="Calibri" panose="020F0502020204030204" pitchFamily="34" charset="0"/>
              </a:rPr>
              <a:t> </a:t>
            </a:r>
            <a:r>
              <a:rPr lang="tr-TR" sz="1300" dirty="0" err="1">
                <a:latin typeface="Calibri" panose="020F0502020204030204" pitchFamily="34" charset="0"/>
                <a:ea typeface="Calibri" panose="020F0502020204030204" pitchFamily="34" charset="0"/>
                <a:cs typeface="Calibri" panose="020F0502020204030204" pitchFamily="34" charset="0"/>
              </a:rPr>
              <a:t>Layer</a:t>
            </a:r>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300" dirty="0" err="1">
                <a:latin typeface="Calibri" panose="020F0502020204030204" pitchFamily="34" charset="0"/>
                <a:ea typeface="Calibri" panose="020F0502020204030204" pitchFamily="34" charset="0"/>
                <a:cs typeface="Calibri" panose="020F0502020204030204" pitchFamily="34" charset="0"/>
              </a:rPr>
              <a:t>Softmax</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dirty="0">
                <a:latin typeface="Calibri" panose="020F0502020204030204" pitchFamily="34" charset="0"/>
                <a:ea typeface="Calibri" panose="020F0502020204030204" pitchFamily="34" charset="0"/>
                <a:cs typeface="Calibri" panose="020F0502020204030204" pitchFamily="34" charset="0"/>
              </a:rPr>
              <a:t>kullanılır ve sınıflandırma yapılır.</a:t>
            </a:r>
          </a:p>
        </p:txBody>
      </p:sp>
      <p:sp>
        <p:nvSpPr>
          <p:cNvPr id="12" name="Metin kutusu 11">
            <a:extLst>
              <a:ext uri="{FF2B5EF4-FFF2-40B4-BE49-F238E27FC236}">
                <a16:creationId xmlns:a16="http://schemas.microsoft.com/office/drawing/2014/main" id="{20045A62-143F-E4AF-641F-C8B6D5BED3D7}"/>
              </a:ext>
            </a:extLst>
          </p:cNvPr>
          <p:cNvSpPr txBox="1"/>
          <p:nvPr/>
        </p:nvSpPr>
        <p:spPr>
          <a:xfrm>
            <a:off x="8045493" y="5765393"/>
            <a:ext cx="4332660" cy="1092607"/>
          </a:xfrm>
          <a:prstGeom prst="rect">
            <a:avLst/>
          </a:prstGeom>
          <a:noFill/>
        </p:spPr>
        <p:txBody>
          <a:bodyPr wrap="squar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MR görüntülerinde bu yapı ile:</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Tümör bölgesi olup olmadığı,</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Tümör türü,</a:t>
            </a:r>
          </a:p>
          <a:p>
            <a:r>
              <a:rPr lang="tr-TR" sz="1300" dirty="0">
                <a:latin typeface="Calibri" panose="020F0502020204030204" pitchFamily="34" charset="0"/>
                <a:ea typeface="Calibri" panose="020F0502020204030204" pitchFamily="34" charset="0"/>
                <a:cs typeface="Calibri" panose="020F0502020204030204" pitchFamily="34" charset="0"/>
              </a:rPr>
              <a:t>gibi sınıflandırmalar yüksek doğrulukla yapılabilir. Böylece doktorlara karar destek sistemi sağlanmış olur.</a:t>
            </a:r>
          </a:p>
        </p:txBody>
      </p:sp>
    </p:spTree>
    <p:extLst>
      <p:ext uri="{BB962C8B-B14F-4D97-AF65-F5344CB8AC3E}">
        <p14:creationId xmlns:p14="http://schemas.microsoft.com/office/powerpoint/2010/main" val="1706948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01E407D-94DA-479D-1C3C-342BF2B09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568531"/>
          </a:xfrm>
          <a:prstGeom prst="rect">
            <a:avLst/>
          </a:prstGeom>
        </p:spPr>
      </p:pic>
      <p:pic>
        <p:nvPicPr>
          <p:cNvPr id="5" name="Resim 4" descr="metin, ekran görüntüsü, yazı tipi içeren bir resim&#10;&#10;Yapay zeka tarafından oluşturulmuş içerik yanlış olabilir.">
            <a:extLst>
              <a:ext uri="{FF2B5EF4-FFF2-40B4-BE49-F238E27FC236}">
                <a16:creationId xmlns:a16="http://schemas.microsoft.com/office/drawing/2014/main" id="{606CE7E1-4146-91C4-F9B7-4E65CEFA1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4463"/>
            <a:ext cx="12154525" cy="4134062"/>
          </a:xfrm>
          <a:prstGeom prst="rect">
            <a:avLst/>
          </a:prstGeom>
        </p:spPr>
      </p:pic>
      <p:sp>
        <p:nvSpPr>
          <p:cNvPr id="6" name="Metin kutusu 5">
            <a:extLst>
              <a:ext uri="{FF2B5EF4-FFF2-40B4-BE49-F238E27FC236}">
                <a16:creationId xmlns:a16="http://schemas.microsoft.com/office/drawing/2014/main" id="{8A6188B6-07D9-0BE1-24F8-3D299D67824E}"/>
              </a:ext>
            </a:extLst>
          </p:cNvPr>
          <p:cNvSpPr txBox="1"/>
          <p:nvPr/>
        </p:nvSpPr>
        <p:spPr>
          <a:xfrm>
            <a:off x="0" y="2571366"/>
            <a:ext cx="4027859" cy="3754874"/>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Derin pekiştirmeli öğrenmede bir </a:t>
            </a:r>
            <a:r>
              <a:rPr lang="tr-TR" sz="1400" b="1" dirty="0">
                <a:latin typeface="Calibri" panose="020F0502020204030204" pitchFamily="34" charset="0"/>
                <a:ea typeface="Calibri" panose="020F0502020204030204" pitchFamily="34" charset="0"/>
                <a:cs typeface="Calibri" panose="020F0502020204030204" pitchFamily="34" charset="0"/>
              </a:rPr>
              <a:t>çevre (</a:t>
            </a:r>
            <a:r>
              <a:rPr lang="tr-TR" sz="1400" b="1" dirty="0" err="1">
                <a:latin typeface="Calibri" panose="020F0502020204030204" pitchFamily="34" charset="0"/>
                <a:ea typeface="Calibri" panose="020F0502020204030204" pitchFamily="34" charset="0"/>
                <a:cs typeface="Calibri" panose="020F0502020204030204" pitchFamily="34" charset="0"/>
              </a:rPr>
              <a:t>environment</a:t>
            </a:r>
            <a:r>
              <a:rPr lang="tr-TR" sz="1400" b="1" dirty="0">
                <a:latin typeface="Calibri" panose="020F0502020204030204" pitchFamily="34" charset="0"/>
                <a:ea typeface="Calibri" panose="020F0502020204030204" pitchFamily="34" charset="0"/>
                <a:cs typeface="Calibri" panose="020F0502020204030204" pitchFamily="34" charset="0"/>
              </a:rPr>
              <a:t>)</a:t>
            </a:r>
            <a:r>
              <a:rPr lang="tr-TR" sz="1400" dirty="0">
                <a:latin typeface="Calibri" panose="020F0502020204030204" pitchFamily="34" charset="0"/>
                <a:ea typeface="Calibri" panose="020F0502020204030204" pitchFamily="34" charset="0"/>
                <a:cs typeface="Calibri" panose="020F0502020204030204" pitchFamily="34" charset="0"/>
              </a:rPr>
              <a:t> ve bu çevre içinde hareket eden bir </a:t>
            </a:r>
            <a:r>
              <a:rPr lang="tr-TR" sz="1400" b="1" dirty="0">
                <a:latin typeface="Calibri" panose="020F0502020204030204" pitchFamily="34" charset="0"/>
                <a:ea typeface="Calibri" panose="020F0502020204030204" pitchFamily="34" charset="0"/>
                <a:cs typeface="Calibri" panose="020F0502020204030204" pitchFamily="34" charset="0"/>
              </a:rPr>
              <a:t>ajan (</a:t>
            </a:r>
            <a:r>
              <a:rPr lang="tr-TR" sz="1400" b="1" dirty="0" err="1">
                <a:latin typeface="Calibri" panose="020F0502020204030204" pitchFamily="34" charset="0"/>
                <a:ea typeface="Calibri" panose="020F0502020204030204" pitchFamily="34" charset="0"/>
                <a:cs typeface="Calibri" panose="020F0502020204030204" pitchFamily="34" charset="0"/>
              </a:rPr>
              <a:t>agent</a:t>
            </a:r>
            <a:r>
              <a:rPr lang="tr-TR" sz="1400" b="1" dirty="0">
                <a:latin typeface="Calibri" panose="020F0502020204030204" pitchFamily="34" charset="0"/>
                <a:ea typeface="Calibri" panose="020F0502020204030204" pitchFamily="34" charset="0"/>
                <a:cs typeface="Calibri" panose="020F0502020204030204" pitchFamily="34" charset="0"/>
              </a:rPr>
              <a:t>)</a:t>
            </a:r>
            <a:r>
              <a:rPr lang="tr-TR" sz="1400" dirty="0">
                <a:latin typeface="Calibri" panose="020F0502020204030204" pitchFamily="34" charset="0"/>
                <a:ea typeface="Calibri" panose="020F0502020204030204" pitchFamily="34" charset="0"/>
                <a:cs typeface="Calibri" panose="020F0502020204030204" pitchFamily="34" charset="0"/>
              </a:rPr>
              <a:t> bulunur. Ajan, içinde bir </a:t>
            </a:r>
            <a:r>
              <a:rPr lang="tr-TR" sz="1400" i="1" dirty="0">
                <a:latin typeface="Calibri" panose="020F0502020204030204" pitchFamily="34" charset="0"/>
                <a:ea typeface="Calibri" panose="020F0502020204030204" pitchFamily="34" charset="0"/>
                <a:cs typeface="Calibri" panose="020F0502020204030204" pitchFamily="34" charset="0"/>
              </a:rPr>
              <a:t>yapay sinir ağı (</a:t>
            </a:r>
            <a:r>
              <a:rPr lang="tr-TR" sz="1400" i="1" dirty="0" err="1">
                <a:latin typeface="Calibri" panose="020F0502020204030204" pitchFamily="34" charset="0"/>
                <a:ea typeface="Calibri" panose="020F0502020204030204" pitchFamily="34" charset="0"/>
                <a:cs typeface="Calibri" panose="020F0502020204030204" pitchFamily="34" charset="0"/>
              </a:rPr>
              <a:t>Neural</a:t>
            </a:r>
            <a:r>
              <a:rPr lang="tr-TR" sz="1400" i="1" dirty="0">
                <a:latin typeface="Calibri" panose="020F0502020204030204" pitchFamily="34" charset="0"/>
                <a:ea typeface="Calibri" panose="020F0502020204030204" pitchFamily="34" charset="0"/>
                <a:cs typeface="Calibri" panose="020F0502020204030204" pitchFamily="34" charset="0"/>
              </a:rPr>
              <a:t> Network) </a:t>
            </a:r>
            <a:r>
              <a:rPr lang="tr-TR" sz="1400" dirty="0">
                <a:latin typeface="Calibri" panose="020F0502020204030204" pitchFamily="34" charset="0"/>
                <a:ea typeface="Calibri" panose="020F0502020204030204" pitchFamily="34" charset="0"/>
                <a:cs typeface="Calibri" panose="020F0502020204030204" pitchFamily="34" charset="0"/>
              </a:rPr>
              <a:t>barındırır ve bu ağ sayesinde çevrede eylemler (</a:t>
            </a:r>
            <a:r>
              <a:rPr lang="tr-TR" sz="1400" b="1" dirty="0" err="1">
                <a:latin typeface="Calibri" panose="020F0502020204030204" pitchFamily="34" charset="0"/>
                <a:ea typeface="Calibri" panose="020F0502020204030204" pitchFamily="34" charset="0"/>
                <a:cs typeface="Calibri" panose="020F0502020204030204" pitchFamily="34" charset="0"/>
              </a:rPr>
              <a:t>action</a:t>
            </a:r>
            <a:r>
              <a:rPr lang="tr-TR" sz="1400" dirty="0">
                <a:latin typeface="Calibri" panose="020F0502020204030204" pitchFamily="34" charset="0"/>
                <a:ea typeface="Calibri" panose="020F0502020204030204" pitchFamily="34" charset="0"/>
                <a:cs typeface="Calibri" panose="020F0502020204030204" pitchFamily="34" charset="0"/>
              </a:rPr>
              <a:t>) gerçekleştirir.</a:t>
            </a:r>
          </a:p>
          <a:p>
            <a:r>
              <a:rPr lang="tr-TR" sz="1400" dirty="0">
                <a:latin typeface="Calibri" panose="020F0502020204030204" pitchFamily="34" charset="0"/>
                <a:ea typeface="Calibri" panose="020F0502020204030204" pitchFamily="34" charset="0"/>
                <a:cs typeface="Calibri" panose="020F0502020204030204" pitchFamily="34" charset="0"/>
              </a:rPr>
              <a:t>Ajan her eylem yaptığında çevreden iki şey alır: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Yeni durum (</a:t>
            </a:r>
            <a:r>
              <a:rPr lang="tr-TR" sz="1400" b="1" dirty="0" err="1">
                <a:latin typeface="Calibri" panose="020F0502020204030204" pitchFamily="34" charset="0"/>
                <a:ea typeface="Calibri" panose="020F0502020204030204" pitchFamily="34" charset="0"/>
                <a:cs typeface="Calibri" panose="020F0502020204030204" pitchFamily="34" charset="0"/>
              </a:rPr>
              <a:t>state</a:t>
            </a:r>
            <a:r>
              <a:rPr lang="tr-TR" sz="1400" b="1" dirty="0">
                <a:latin typeface="Calibri" panose="020F0502020204030204" pitchFamily="34" charset="0"/>
                <a:ea typeface="Calibri" panose="020F0502020204030204" pitchFamily="34" charset="0"/>
                <a:cs typeface="Calibri" panose="020F0502020204030204" pitchFamily="34" charset="0"/>
              </a:rPr>
              <a:t> / </a:t>
            </a:r>
            <a:r>
              <a:rPr lang="tr-TR" sz="1400" b="1" dirty="0" err="1">
                <a:latin typeface="Calibri" panose="020F0502020204030204" pitchFamily="34" charset="0"/>
                <a:ea typeface="Calibri" panose="020F0502020204030204" pitchFamily="34" charset="0"/>
                <a:cs typeface="Calibri" panose="020F0502020204030204" pitchFamily="34" charset="0"/>
              </a:rPr>
              <a:t>observation</a:t>
            </a:r>
            <a:r>
              <a:rPr lang="tr-TR" sz="1400" b="1" dirty="0">
                <a:latin typeface="Calibri" panose="020F0502020204030204" pitchFamily="34" charset="0"/>
                <a:ea typeface="Calibri" panose="020F0502020204030204" pitchFamily="34" charset="0"/>
                <a:cs typeface="Calibri" panose="020F0502020204030204" pitchFamily="34" charset="0"/>
              </a:rPr>
              <a:t>)</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Ödül (</a:t>
            </a:r>
            <a:r>
              <a:rPr lang="tr-TR" sz="1400" b="1" dirty="0" err="1">
                <a:latin typeface="Calibri" panose="020F0502020204030204" pitchFamily="34" charset="0"/>
                <a:ea typeface="Calibri" panose="020F0502020204030204" pitchFamily="34" charset="0"/>
                <a:cs typeface="Calibri" panose="020F0502020204030204" pitchFamily="34" charset="0"/>
              </a:rPr>
              <a:t>reward</a:t>
            </a:r>
            <a:r>
              <a:rPr lang="tr-TR" sz="1400" b="1" dirty="0">
                <a:latin typeface="Calibri" panose="020F0502020204030204" pitchFamily="34" charset="0"/>
                <a:ea typeface="Calibri" panose="020F0502020204030204" pitchFamily="34" charset="0"/>
                <a:cs typeface="Calibri" panose="020F0502020204030204" pitchFamily="34" charset="0"/>
              </a:rPr>
              <a:t>)</a:t>
            </a:r>
            <a:r>
              <a:rPr lang="tr-TR" sz="1400" dirty="0">
                <a:latin typeface="Calibri" panose="020F0502020204030204" pitchFamily="34" charset="0"/>
                <a:ea typeface="Calibri" panose="020F0502020204030204" pitchFamily="34" charset="0"/>
                <a:cs typeface="Calibri" panose="020F0502020204030204" pitchFamily="34" charset="0"/>
              </a:rPr>
              <a:t> – pozitif veya negatif olabilir.</a:t>
            </a:r>
          </a:p>
          <a:p>
            <a:pPr marL="285750" indent="-285750">
              <a:buFont typeface="Arial" panose="020B0604020202020204" pitchFamily="34" charset="0"/>
              <a:buChar char="•"/>
            </a:pP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Ajanın amacı, çevreyi keşfederek hangi eylemlerin uzun vadede daha yüksek ödüller sağladığını öğrenmektir. Bu süreç tamamen </a:t>
            </a:r>
            <a:r>
              <a:rPr lang="tr-TR" sz="1400" i="1" dirty="0">
                <a:latin typeface="Calibri" panose="020F0502020204030204" pitchFamily="34" charset="0"/>
                <a:ea typeface="Calibri" panose="020F0502020204030204" pitchFamily="34" charset="0"/>
                <a:cs typeface="Calibri" panose="020F0502020204030204" pitchFamily="34" charset="0"/>
              </a:rPr>
              <a:t>deneme–yanılma (</a:t>
            </a:r>
            <a:r>
              <a:rPr lang="tr-TR" sz="1400" i="1" dirty="0" err="1">
                <a:latin typeface="Calibri" panose="020F0502020204030204" pitchFamily="34" charset="0"/>
                <a:ea typeface="Calibri" panose="020F0502020204030204" pitchFamily="34" charset="0"/>
                <a:cs typeface="Calibri" panose="020F0502020204030204" pitchFamily="34" charset="0"/>
              </a:rPr>
              <a:t>trial</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and</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i="1" dirty="0" err="1">
                <a:latin typeface="Calibri" panose="020F0502020204030204" pitchFamily="34" charset="0"/>
                <a:ea typeface="Calibri" panose="020F0502020204030204" pitchFamily="34" charset="0"/>
                <a:cs typeface="Calibri" panose="020F0502020204030204" pitchFamily="34" charset="0"/>
              </a:rPr>
              <a:t>error</a:t>
            </a:r>
            <a:r>
              <a:rPr lang="tr-TR" sz="1400" i="1" dirty="0">
                <a:latin typeface="Calibri" panose="020F0502020204030204" pitchFamily="34" charset="0"/>
                <a:ea typeface="Calibri" panose="020F0502020204030204" pitchFamily="34" charset="0"/>
                <a:cs typeface="Calibri" panose="020F0502020204030204" pitchFamily="34" charset="0"/>
              </a:rPr>
              <a:t>) </a:t>
            </a:r>
            <a:r>
              <a:rPr lang="tr-TR" sz="1400" dirty="0">
                <a:latin typeface="Calibri" panose="020F0502020204030204" pitchFamily="34" charset="0"/>
                <a:ea typeface="Calibri" panose="020F0502020204030204" pitchFamily="34" charset="0"/>
                <a:cs typeface="Calibri" panose="020F0502020204030204" pitchFamily="34" charset="0"/>
              </a:rPr>
              <a:t>yöntemine dayanır:</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Pozitif ödül alan aksiyonlar pekişir, negatif ödül alan aksiyonlar ise "bunu yapmamalıyım" şeklinde öğrenmeye katkı sağlar.</a:t>
            </a:r>
          </a:p>
        </p:txBody>
      </p:sp>
      <p:sp>
        <p:nvSpPr>
          <p:cNvPr id="7" name="Metin kutusu 6">
            <a:extLst>
              <a:ext uri="{FF2B5EF4-FFF2-40B4-BE49-F238E27FC236}">
                <a16:creationId xmlns:a16="http://schemas.microsoft.com/office/drawing/2014/main" id="{FB0F4D5D-1562-F485-B007-6F3876528F5C}"/>
              </a:ext>
            </a:extLst>
          </p:cNvPr>
          <p:cNvSpPr txBox="1"/>
          <p:nvPr/>
        </p:nvSpPr>
        <p:spPr>
          <a:xfrm>
            <a:off x="4141066" y="5499925"/>
            <a:ext cx="3872392" cy="1384995"/>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döngü şu şekilde işler: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Ajan mevcut bir </a:t>
            </a:r>
            <a:r>
              <a:rPr lang="tr-TR" sz="1400" b="1" dirty="0" err="1">
                <a:latin typeface="Calibri" panose="020F0502020204030204" pitchFamily="34" charset="0"/>
                <a:ea typeface="Calibri" panose="020F0502020204030204" pitchFamily="34" charset="0"/>
                <a:cs typeface="Calibri" panose="020F0502020204030204" pitchFamily="34" charset="0"/>
              </a:rPr>
              <a:t>state</a:t>
            </a:r>
            <a:r>
              <a:rPr lang="tr-TR" sz="1400" dirty="0">
                <a:latin typeface="Calibri" panose="020F0502020204030204" pitchFamily="34" charset="0"/>
                <a:ea typeface="Calibri" panose="020F0502020204030204" pitchFamily="34" charset="0"/>
                <a:cs typeface="Calibri" panose="020F0502020204030204" pitchFamily="34" charset="0"/>
              </a:rPr>
              <a:t> içindedir.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Sinir ağı aracılığıyla bir </a:t>
            </a:r>
            <a:r>
              <a:rPr lang="tr-TR" sz="1400" b="1" dirty="0" err="1">
                <a:latin typeface="Calibri" panose="020F0502020204030204" pitchFamily="34" charset="0"/>
                <a:ea typeface="Calibri" panose="020F0502020204030204" pitchFamily="34" charset="0"/>
                <a:cs typeface="Calibri" panose="020F0502020204030204" pitchFamily="34" charset="0"/>
              </a:rPr>
              <a:t>action</a:t>
            </a:r>
            <a:r>
              <a:rPr lang="tr-TR" sz="1400" dirty="0">
                <a:latin typeface="Calibri" panose="020F0502020204030204" pitchFamily="34" charset="0"/>
                <a:ea typeface="Calibri" panose="020F0502020204030204" pitchFamily="34" charset="0"/>
                <a:cs typeface="Calibri" panose="020F0502020204030204" pitchFamily="34" charset="0"/>
              </a:rPr>
              <a:t> seçer.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Bu </a:t>
            </a:r>
            <a:r>
              <a:rPr lang="tr-TR" sz="1400" dirty="0" err="1">
                <a:latin typeface="Calibri" panose="020F0502020204030204" pitchFamily="34" charset="0"/>
                <a:ea typeface="Calibri" panose="020F0502020204030204" pitchFamily="34" charset="0"/>
                <a:cs typeface="Calibri" panose="020F0502020204030204" pitchFamily="34" charset="0"/>
              </a:rPr>
              <a:t>action</a:t>
            </a:r>
            <a:r>
              <a:rPr lang="tr-TR" sz="1400" dirty="0">
                <a:latin typeface="Calibri" panose="020F0502020204030204" pitchFamily="34" charset="0"/>
                <a:ea typeface="Calibri" panose="020F0502020204030204" pitchFamily="34" charset="0"/>
                <a:cs typeface="Calibri" panose="020F0502020204030204" pitchFamily="34" charset="0"/>
              </a:rPr>
              <a:t> çevrede uygulanır ve çevre ajanı:</a:t>
            </a:r>
          </a:p>
          <a:p>
            <a:pPr marL="742950" lvl="1" indent="-285750">
              <a:buFont typeface="Courier New" panose="02070309020205020404" pitchFamily="49" charset="0"/>
              <a:buChar char="o"/>
            </a:pPr>
            <a:r>
              <a:rPr lang="tr-TR" sz="1400" dirty="0">
                <a:latin typeface="Calibri" panose="020F0502020204030204" pitchFamily="34" charset="0"/>
                <a:ea typeface="Calibri" panose="020F0502020204030204" pitchFamily="34" charset="0"/>
                <a:cs typeface="Calibri" panose="020F0502020204030204" pitchFamily="34" charset="0"/>
              </a:rPr>
              <a:t>Yeni bir duruma (</a:t>
            </a:r>
            <a:r>
              <a:rPr lang="tr-TR" sz="1400" b="1" dirty="0" err="1">
                <a:latin typeface="Calibri" panose="020F0502020204030204" pitchFamily="34" charset="0"/>
                <a:ea typeface="Calibri" panose="020F0502020204030204" pitchFamily="34" charset="0"/>
                <a:cs typeface="Calibri" panose="020F0502020204030204" pitchFamily="34" charset="0"/>
              </a:rPr>
              <a:t>new</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state</a:t>
            </a:r>
            <a:r>
              <a:rPr lang="tr-TR" sz="1400" dirty="0">
                <a:latin typeface="Calibri" panose="020F0502020204030204" pitchFamily="34" charset="0"/>
                <a:ea typeface="Calibri" panose="020F0502020204030204" pitchFamily="34" charset="0"/>
                <a:cs typeface="Calibri" panose="020F0502020204030204" pitchFamily="34" charset="0"/>
              </a:rPr>
              <a:t>) geçirir,</a:t>
            </a:r>
          </a:p>
          <a:p>
            <a:pPr marL="742950" lvl="1" indent="-285750">
              <a:buFont typeface="Courier New" panose="02070309020205020404" pitchFamily="49" charset="0"/>
              <a:buChar char="o"/>
            </a:pPr>
            <a:r>
              <a:rPr lang="tr-TR" sz="1400" dirty="0">
                <a:latin typeface="Calibri" panose="020F0502020204030204" pitchFamily="34" charset="0"/>
                <a:ea typeface="Calibri" panose="020F0502020204030204" pitchFamily="34" charset="0"/>
                <a:cs typeface="Calibri" panose="020F0502020204030204" pitchFamily="34" charset="0"/>
              </a:rPr>
              <a:t>Bir ödül (</a:t>
            </a:r>
            <a:r>
              <a:rPr lang="tr-TR" sz="1400" b="1" dirty="0" err="1">
                <a:latin typeface="Calibri" panose="020F0502020204030204" pitchFamily="34" charset="0"/>
                <a:ea typeface="Calibri" panose="020F0502020204030204" pitchFamily="34" charset="0"/>
                <a:cs typeface="Calibri" panose="020F0502020204030204" pitchFamily="34" charset="0"/>
              </a:rPr>
              <a:t>reward</a:t>
            </a:r>
            <a:r>
              <a:rPr lang="tr-TR" sz="1400" dirty="0">
                <a:latin typeface="Calibri" panose="020F0502020204030204" pitchFamily="34" charset="0"/>
                <a:ea typeface="Calibri" panose="020F0502020204030204" pitchFamily="34" charset="0"/>
                <a:cs typeface="Calibri" panose="020F0502020204030204" pitchFamily="34" charset="0"/>
              </a:rPr>
              <a:t>) üretir.</a:t>
            </a:r>
          </a:p>
        </p:txBody>
      </p:sp>
      <p:sp>
        <p:nvSpPr>
          <p:cNvPr id="8" name="Metin kutusu 7">
            <a:extLst>
              <a:ext uri="{FF2B5EF4-FFF2-40B4-BE49-F238E27FC236}">
                <a16:creationId xmlns:a16="http://schemas.microsoft.com/office/drawing/2014/main" id="{D2798C19-27B6-E5B9-E663-0E017DCE0B31}"/>
              </a:ext>
            </a:extLst>
          </p:cNvPr>
          <p:cNvSpPr txBox="1"/>
          <p:nvPr/>
        </p:nvSpPr>
        <p:spPr>
          <a:xfrm>
            <a:off x="7681370" y="5464225"/>
            <a:ext cx="4510630" cy="1384995"/>
          </a:xfrm>
          <a:prstGeom prst="rect">
            <a:avLst/>
          </a:prstGeom>
          <a:noFill/>
        </p:spPr>
        <p:txBody>
          <a:bodyPr wrap="square" rtlCol="0">
            <a:spAutoFit/>
          </a:bodyPr>
          <a:lstStyle/>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Ajan, </a:t>
            </a:r>
            <a:r>
              <a:rPr lang="tr-TR" sz="1400" dirty="0" err="1">
                <a:latin typeface="Calibri" panose="020F0502020204030204" pitchFamily="34" charset="0"/>
                <a:ea typeface="Calibri" panose="020F0502020204030204" pitchFamily="34" charset="0"/>
                <a:cs typeface="Calibri" panose="020F0502020204030204" pitchFamily="34" charset="0"/>
              </a:rPr>
              <a:t>new</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state</a:t>
            </a:r>
            <a:r>
              <a:rPr lang="tr-TR" sz="1400" dirty="0">
                <a:latin typeface="Calibri" panose="020F0502020204030204" pitchFamily="34" charset="0"/>
                <a:ea typeface="Calibri" panose="020F0502020204030204" pitchFamily="34" charset="0"/>
                <a:cs typeface="Calibri" panose="020F0502020204030204" pitchFamily="34" charset="0"/>
              </a:rPr>
              <a:t> + </a:t>
            </a:r>
            <a:r>
              <a:rPr lang="tr-TR" sz="1400" dirty="0" err="1">
                <a:latin typeface="Calibri" panose="020F0502020204030204" pitchFamily="34" charset="0"/>
                <a:ea typeface="Calibri" panose="020F0502020204030204" pitchFamily="34" charset="0"/>
                <a:cs typeface="Calibri" panose="020F0502020204030204" pitchFamily="34" charset="0"/>
              </a:rPr>
              <a:t>reward</a:t>
            </a:r>
            <a:r>
              <a:rPr lang="tr-TR" sz="1400" dirty="0">
                <a:latin typeface="Calibri" panose="020F0502020204030204" pitchFamily="34" charset="0"/>
                <a:ea typeface="Calibri" panose="020F0502020204030204" pitchFamily="34" charset="0"/>
                <a:cs typeface="Calibri" panose="020F0502020204030204" pitchFamily="34" charset="0"/>
              </a:rPr>
              <a:t> bilgisine göre sinir ağının parametrelerini günceller.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Bu süreç yüzlerce/ binlerce iterasyon boyunca tekrar eder ve ajan optimal stratejiyi öğrenir.</a:t>
            </a:r>
          </a:p>
          <a:p>
            <a:r>
              <a:rPr lang="tr-TR" sz="1400" dirty="0">
                <a:latin typeface="Calibri" panose="020F0502020204030204" pitchFamily="34" charset="0"/>
                <a:ea typeface="Calibri" panose="020F0502020204030204" pitchFamily="34" charset="0"/>
                <a:cs typeface="Calibri" panose="020F0502020204030204" pitchFamily="34" charset="0"/>
              </a:rPr>
              <a:t>Sonuç olarak ajan, çevredeki belirsizliği kendi deneyimleriyle çözmeyi öğrenmiş olur.</a:t>
            </a:r>
          </a:p>
        </p:txBody>
      </p:sp>
      <p:sp>
        <p:nvSpPr>
          <p:cNvPr id="9" name="Metin kutusu 8">
            <a:extLst>
              <a:ext uri="{FF2B5EF4-FFF2-40B4-BE49-F238E27FC236}">
                <a16:creationId xmlns:a16="http://schemas.microsoft.com/office/drawing/2014/main" id="{B12C937E-FD4B-C4ED-9336-4848A8946831}"/>
              </a:ext>
            </a:extLst>
          </p:cNvPr>
          <p:cNvSpPr txBox="1"/>
          <p:nvPr/>
        </p:nvSpPr>
        <p:spPr>
          <a:xfrm>
            <a:off x="8018901" y="2571366"/>
            <a:ext cx="4027859" cy="2677656"/>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Şemada görüldüğü gibi:</a:t>
            </a: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Agent</a:t>
            </a:r>
            <a:r>
              <a:rPr lang="tr-TR" sz="1400" dirty="0">
                <a:latin typeface="Calibri" panose="020F0502020204030204" pitchFamily="34" charset="0"/>
                <a:ea typeface="Calibri" panose="020F0502020204030204" pitchFamily="34" charset="0"/>
                <a:cs typeface="Calibri" panose="020F0502020204030204" pitchFamily="34" charset="0"/>
              </a:rPr>
              <a:t>, içinde bir </a:t>
            </a:r>
            <a:r>
              <a:rPr lang="tr-TR" sz="1400" b="1" dirty="0" err="1">
                <a:latin typeface="Calibri" panose="020F0502020204030204" pitchFamily="34" charset="0"/>
                <a:ea typeface="Calibri" panose="020F0502020204030204" pitchFamily="34" charset="0"/>
                <a:cs typeface="Calibri" panose="020F0502020204030204" pitchFamily="34" charset="0"/>
              </a:rPr>
              <a:t>Neural</a:t>
            </a:r>
            <a:r>
              <a:rPr lang="tr-TR" sz="1400" b="1" dirty="0">
                <a:latin typeface="Calibri" panose="020F0502020204030204" pitchFamily="34" charset="0"/>
                <a:ea typeface="Calibri" panose="020F0502020204030204" pitchFamily="34" charset="0"/>
                <a:cs typeface="Calibri" panose="020F0502020204030204" pitchFamily="34" charset="0"/>
              </a:rPr>
              <a:t> Network</a:t>
            </a:r>
            <a:r>
              <a:rPr lang="tr-TR" sz="1400" dirty="0">
                <a:latin typeface="Calibri" panose="020F0502020204030204" pitchFamily="34" charset="0"/>
                <a:ea typeface="Calibri" panose="020F0502020204030204" pitchFamily="34" charset="0"/>
                <a:cs typeface="Calibri" panose="020F0502020204030204" pitchFamily="34" charset="0"/>
              </a:rPr>
              <a:t> barındırır ve bu ağ bir </a:t>
            </a:r>
            <a:r>
              <a:rPr lang="tr-TR" sz="1400" b="1" dirty="0" err="1">
                <a:latin typeface="Calibri" panose="020F0502020204030204" pitchFamily="34" charset="0"/>
                <a:ea typeface="Calibri" panose="020F0502020204030204" pitchFamily="34" charset="0"/>
                <a:cs typeface="Calibri" panose="020F0502020204030204" pitchFamily="34" charset="0"/>
              </a:rPr>
              <a:t>action</a:t>
            </a:r>
            <a:r>
              <a:rPr lang="tr-TR" sz="1400" dirty="0">
                <a:latin typeface="Calibri" panose="020F0502020204030204" pitchFamily="34" charset="0"/>
                <a:ea typeface="Calibri" panose="020F0502020204030204" pitchFamily="34" charset="0"/>
                <a:cs typeface="Calibri" panose="020F0502020204030204" pitchFamily="34" charset="0"/>
              </a:rPr>
              <a:t> üretir.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Action, çevreye gönderilir.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Çevre bu eyleme karşılık:</a:t>
            </a:r>
          </a:p>
          <a:p>
            <a:pPr marL="742950" lvl="1" indent="-285750">
              <a:buFont typeface="Courier New" panose="02070309020205020404" pitchFamily="49" charset="0"/>
              <a:buChar char="o"/>
            </a:pPr>
            <a:r>
              <a:rPr lang="tr-TR" sz="1400" b="1" dirty="0" err="1">
                <a:latin typeface="Calibri" panose="020F0502020204030204" pitchFamily="34" charset="0"/>
                <a:ea typeface="Calibri" panose="020F0502020204030204" pitchFamily="34" charset="0"/>
                <a:cs typeface="Calibri" panose="020F0502020204030204" pitchFamily="34" charset="0"/>
              </a:rPr>
              <a:t>Observation</a:t>
            </a:r>
            <a:r>
              <a:rPr lang="tr-TR" sz="1400" b="1" dirty="0">
                <a:latin typeface="Calibri" panose="020F0502020204030204" pitchFamily="34" charset="0"/>
                <a:ea typeface="Calibri" panose="020F0502020204030204" pitchFamily="34" charset="0"/>
                <a:cs typeface="Calibri" panose="020F0502020204030204" pitchFamily="34" charset="0"/>
              </a:rPr>
              <a:t> (yeni </a:t>
            </a:r>
            <a:r>
              <a:rPr lang="tr-TR" sz="1400" b="1" dirty="0" err="1">
                <a:latin typeface="Calibri" panose="020F0502020204030204" pitchFamily="34" charset="0"/>
                <a:ea typeface="Calibri" panose="020F0502020204030204" pitchFamily="34" charset="0"/>
                <a:cs typeface="Calibri" panose="020F0502020204030204" pitchFamily="34" charset="0"/>
              </a:rPr>
              <a:t>state</a:t>
            </a:r>
            <a:r>
              <a:rPr lang="tr-TR" sz="1400" b="1" dirty="0">
                <a:latin typeface="Calibri" panose="020F0502020204030204" pitchFamily="34" charset="0"/>
                <a:ea typeface="Calibri" panose="020F0502020204030204" pitchFamily="34" charset="0"/>
                <a:cs typeface="Calibri" panose="020F0502020204030204" pitchFamily="34" charset="0"/>
              </a:rPr>
              <a:t>)</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Courier New" panose="02070309020205020404" pitchFamily="49" charset="0"/>
              <a:buChar char="o"/>
            </a:pPr>
            <a:r>
              <a:rPr lang="tr-TR" sz="1400" b="1" dirty="0" err="1">
                <a:latin typeface="Calibri" panose="020F0502020204030204" pitchFamily="34" charset="0"/>
                <a:ea typeface="Calibri" panose="020F0502020204030204" pitchFamily="34" charset="0"/>
                <a:cs typeface="Calibri" panose="020F0502020204030204" pitchFamily="34" charset="0"/>
              </a:rPr>
              <a:t>Reward</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üretip ajana geri döndürür.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Ajan bu yeni bilgileri kullanarak bir sonraki adımda daha iyi bir </a:t>
            </a:r>
            <a:r>
              <a:rPr lang="tr-TR" sz="1400" dirty="0" err="1">
                <a:latin typeface="Calibri" panose="020F0502020204030204" pitchFamily="34" charset="0"/>
                <a:ea typeface="Calibri" panose="020F0502020204030204" pitchFamily="34" charset="0"/>
                <a:cs typeface="Calibri" panose="020F0502020204030204" pitchFamily="34" charset="0"/>
              </a:rPr>
              <a:t>action</a:t>
            </a:r>
            <a:r>
              <a:rPr lang="tr-TR" sz="1400" dirty="0">
                <a:latin typeface="Calibri" panose="020F0502020204030204" pitchFamily="34" charset="0"/>
                <a:ea typeface="Calibri" panose="020F0502020204030204" pitchFamily="34" charset="0"/>
                <a:cs typeface="Calibri" panose="020F0502020204030204" pitchFamily="34" charset="0"/>
              </a:rPr>
              <a:t> seçmeye çalışır.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Bu döngü sürekli tekrar eder ve öğrenme gerçekleşir.</a:t>
            </a:r>
          </a:p>
        </p:txBody>
      </p:sp>
      <p:sp>
        <p:nvSpPr>
          <p:cNvPr id="10" name="Metin kutusu 9">
            <a:extLst>
              <a:ext uri="{FF2B5EF4-FFF2-40B4-BE49-F238E27FC236}">
                <a16:creationId xmlns:a16="http://schemas.microsoft.com/office/drawing/2014/main" id="{4027969C-0DD1-105B-C233-B2173AC05C2A}"/>
              </a:ext>
            </a:extLst>
          </p:cNvPr>
          <p:cNvSpPr txBox="1"/>
          <p:nvPr/>
        </p:nvSpPr>
        <p:spPr>
          <a:xfrm>
            <a:off x="0" y="2358251"/>
            <a:ext cx="287258" cy="323165"/>
          </a:xfrm>
          <a:prstGeom prst="rect">
            <a:avLst/>
          </a:prstGeom>
          <a:noFill/>
        </p:spPr>
        <p:txBody>
          <a:bodyPr wrap="none" rtlCol="0">
            <a:spAutoFit/>
          </a:bodyPr>
          <a:lstStyle/>
          <a:p>
            <a:r>
              <a:rPr lang="tr-TR" sz="1500" b="1" dirty="0">
                <a:solidFill>
                  <a:schemeClr val="tx2">
                    <a:lumMod val="50000"/>
                    <a:lumOff val="50000"/>
                  </a:schemeClr>
                </a:solidFill>
                <a:effectLst>
                  <a:outerShdw blurRad="38100" dist="38100" dir="2700000" algn="tl">
                    <a:srgbClr val="000000">
                      <a:alpha val="43137"/>
                    </a:srgbClr>
                  </a:outerShdw>
                </a:effectLst>
              </a:rPr>
              <a:t>1</a:t>
            </a:r>
          </a:p>
        </p:txBody>
      </p:sp>
      <p:sp>
        <p:nvSpPr>
          <p:cNvPr id="11" name="Metin kutusu 10">
            <a:extLst>
              <a:ext uri="{FF2B5EF4-FFF2-40B4-BE49-F238E27FC236}">
                <a16:creationId xmlns:a16="http://schemas.microsoft.com/office/drawing/2014/main" id="{4734A981-F857-6B5F-9D0F-7B1126D2CC37}"/>
              </a:ext>
            </a:extLst>
          </p:cNvPr>
          <p:cNvSpPr txBox="1"/>
          <p:nvPr/>
        </p:nvSpPr>
        <p:spPr>
          <a:xfrm>
            <a:off x="3932738" y="5464225"/>
            <a:ext cx="287258" cy="323165"/>
          </a:xfrm>
          <a:prstGeom prst="rect">
            <a:avLst/>
          </a:prstGeom>
          <a:noFill/>
        </p:spPr>
        <p:txBody>
          <a:bodyPr wrap="none" rtlCol="0">
            <a:spAutoFit/>
          </a:bodyPr>
          <a:lstStyle/>
          <a:p>
            <a:r>
              <a:rPr lang="tr-TR" sz="1500" b="1" dirty="0">
                <a:solidFill>
                  <a:schemeClr val="tx2">
                    <a:lumMod val="50000"/>
                    <a:lumOff val="50000"/>
                  </a:schemeClr>
                </a:solidFill>
                <a:effectLst>
                  <a:outerShdw blurRad="38100" dist="38100" dir="2700000" algn="tl">
                    <a:srgbClr val="000000">
                      <a:alpha val="43137"/>
                    </a:srgbClr>
                  </a:outerShdw>
                </a:effectLst>
              </a:rPr>
              <a:t>2</a:t>
            </a:r>
          </a:p>
        </p:txBody>
      </p:sp>
      <p:sp>
        <p:nvSpPr>
          <p:cNvPr id="12" name="Metin kutusu 11">
            <a:extLst>
              <a:ext uri="{FF2B5EF4-FFF2-40B4-BE49-F238E27FC236}">
                <a16:creationId xmlns:a16="http://schemas.microsoft.com/office/drawing/2014/main" id="{7A4526C9-05EA-F3E6-ABA4-528C47EED738}"/>
              </a:ext>
            </a:extLst>
          </p:cNvPr>
          <p:cNvSpPr txBox="1"/>
          <p:nvPr/>
        </p:nvSpPr>
        <p:spPr>
          <a:xfrm>
            <a:off x="7837797" y="2571366"/>
            <a:ext cx="287258" cy="323165"/>
          </a:xfrm>
          <a:prstGeom prst="rect">
            <a:avLst/>
          </a:prstGeom>
          <a:noFill/>
        </p:spPr>
        <p:txBody>
          <a:bodyPr wrap="none" rtlCol="0">
            <a:spAutoFit/>
          </a:bodyPr>
          <a:lstStyle/>
          <a:p>
            <a:r>
              <a:rPr lang="tr-TR" sz="1500" b="1" dirty="0">
                <a:solidFill>
                  <a:schemeClr val="tx2">
                    <a:lumMod val="50000"/>
                    <a:lumOff val="50000"/>
                  </a:schemeClr>
                </a:solidFill>
                <a:effectLst>
                  <a:outerShdw blurRad="38100" dist="38100" dir="2700000" algn="tl">
                    <a:srgbClr val="000000">
                      <a:alpha val="43137"/>
                    </a:srgbClr>
                  </a:outerShdw>
                </a:effectLst>
              </a:rPr>
              <a:t>3</a:t>
            </a:r>
          </a:p>
        </p:txBody>
      </p:sp>
    </p:spTree>
    <p:extLst>
      <p:ext uri="{BB962C8B-B14F-4D97-AF65-F5344CB8AC3E}">
        <p14:creationId xmlns:p14="http://schemas.microsoft.com/office/powerpoint/2010/main" val="133997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memeli içeren bir resim&#10;&#10;Yapay zeka tarafından oluşturulmuş içerik yanlış olabilir.">
            <a:extLst>
              <a:ext uri="{FF2B5EF4-FFF2-40B4-BE49-F238E27FC236}">
                <a16:creationId xmlns:a16="http://schemas.microsoft.com/office/drawing/2014/main" id="{AC665955-FD26-105D-D37E-E8503FA5A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34" y="0"/>
            <a:ext cx="12192000" cy="5524784"/>
          </a:xfrm>
          <a:prstGeom prst="rect">
            <a:avLst/>
          </a:prstGeom>
        </p:spPr>
      </p:pic>
      <p:sp>
        <p:nvSpPr>
          <p:cNvPr id="4" name="Metin kutusu 3">
            <a:extLst>
              <a:ext uri="{FF2B5EF4-FFF2-40B4-BE49-F238E27FC236}">
                <a16:creationId xmlns:a16="http://schemas.microsoft.com/office/drawing/2014/main" id="{78DE88AC-120D-0EE9-467D-C8B2D4EA93F3}"/>
              </a:ext>
            </a:extLst>
          </p:cNvPr>
          <p:cNvSpPr txBox="1"/>
          <p:nvPr/>
        </p:nvSpPr>
        <p:spPr>
          <a:xfrm>
            <a:off x="0" y="1000317"/>
            <a:ext cx="2761611" cy="3893374"/>
          </a:xfrm>
          <a:prstGeom prst="rect">
            <a:avLst/>
          </a:prstGeom>
          <a:noFill/>
        </p:spPr>
        <p:txBody>
          <a:bodyPr wrap="square" rtlCol="0">
            <a:spAutoFit/>
          </a:bodyPr>
          <a:lstStyle/>
          <a:p>
            <a:r>
              <a:rPr lang="tr-TR" sz="1300" dirty="0">
                <a:latin typeface="Calibri" panose="020F0502020204030204" pitchFamily="34" charset="0"/>
                <a:ea typeface="Calibri" panose="020F0502020204030204" pitchFamily="34" charset="0"/>
                <a:cs typeface="Calibri" panose="020F0502020204030204" pitchFamily="34" charset="0"/>
              </a:rPr>
              <a:t>Tekerlekli bir robotumuz olduğunu düşünelim. Üzerinde bir kamera var ve bu robotun çevresini tarayarak nesneleri tespit etmesi, ardından bu nesnelerle etkileşime geçmesi gerekiyor. Örneğin çevrede bir şişe tespit ettiğinde robotun kıskaç mekanizmasıyla bu şişeyi alıp belirlenen bir konuma götürmesi isteniyor. Bu tarz bir senaryoda klasik görüntü işleme veya sadece CNN tabanlı sınıflandırma yeterli olmaz. Çünkü robot karar verme, hareket planlama, engellerden kaçma ve optimal eylem seçimi gibi dinamik görevleri yerine getirmelidir. Bu yüzden burada </a:t>
            </a:r>
            <a:r>
              <a:rPr lang="tr-TR" sz="1300" b="1" dirty="0">
                <a:latin typeface="Calibri" panose="020F0502020204030204" pitchFamily="34" charset="0"/>
                <a:ea typeface="Calibri" panose="020F0502020204030204" pitchFamily="34" charset="0"/>
                <a:cs typeface="Calibri" panose="020F0502020204030204" pitchFamily="34" charset="0"/>
              </a:rPr>
              <a:t>Derin Pekiştirmeli Öğrenme (</a:t>
            </a:r>
            <a:r>
              <a:rPr lang="tr-TR" sz="1300" b="1" dirty="0" err="1">
                <a:latin typeface="Calibri" panose="020F0502020204030204" pitchFamily="34" charset="0"/>
                <a:ea typeface="Calibri" panose="020F0502020204030204" pitchFamily="34" charset="0"/>
                <a:cs typeface="Calibri" panose="020F0502020204030204" pitchFamily="34" charset="0"/>
              </a:rPr>
              <a:t>Deep</a:t>
            </a:r>
            <a:r>
              <a:rPr lang="tr-TR" sz="1300" b="1" dirty="0">
                <a:latin typeface="Calibri" panose="020F0502020204030204" pitchFamily="34" charset="0"/>
                <a:ea typeface="Calibri" panose="020F0502020204030204" pitchFamily="34" charset="0"/>
                <a:cs typeface="Calibri" panose="020F0502020204030204" pitchFamily="34" charset="0"/>
              </a:rPr>
              <a:t> </a:t>
            </a:r>
            <a:r>
              <a:rPr lang="tr-TR" sz="1300" b="1" dirty="0" err="1">
                <a:latin typeface="Calibri" panose="020F0502020204030204" pitchFamily="34" charset="0"/>
                <a:ea typeface="Calibri" panose="020F0502020204030204" pitchFamily="34" charset="0"/>
                <a:cs typeface="Calibri" panose="020F0502020204030204" pitchFamily="34" charset="0"/>
              </a:rPr>
              <a:t>Reinforcement</a:t>
            </a:r>
            <a:r>
              <a:rPr lang="tr-TR" sz="1300" b="1" dirty="0">
                <a:latin typeface="Calibri" panose="020F0502020204030204" pitchFamily="34" charset="0"/>
                <a:ea typeface="Calibri" panose="020F0502020204030204" pitchFamily="34" charset="0"/>
                <a:cs typeface="Calibri" panose="020F0502020204030204" pitchFamily="34" charset="0"/>
              </a:rPr>
              <a:t> Learning)</a:t>
            </a:r>
            <a:r>
              <a:rPr lang="tr-TR" sz="1300" dirty="0">
                <a:latin typeface="Calibri" panose="020F0502020204030204" pitchFamily="34" charset="0"/>
                <a:ea typeface="Calibri" panose="020F0502020204030204" pitchFamily="34" charset="0"/>
                <a:cs typeface="Calibri" panose="020F0502020204030204" pitchFamily="34" charset="0"/>
              </a:rPr>
              <a:t> devreye girer.</a:t>
            </a:r>
          </a:p>
        </p:txBody>
      </p:sp>
      <p:sp>
        <p:nvSpPr>
          <p:cNvPr id="5" name="Metin kutusu 4">
            <a:extLst>
              <a:ext uri="{FF2B5EF4-FFF2-40B4-BE49-F238E27FC236}">
                <a16:creationId xmlns:a16="http://schemas.microsoft.com/office/drawing/2014/main" id="{E0EB44D7-DC52-E480-D388-34D138C9F5DA}"/>
              </a:ext>
            </a:extLst>
          </p:cNvPr>
          <p:cNvSpPr txBox="1"/>
          <p:nvPr/>
        </p:nvSpPr>
        <p:spPr>
          <a:xfrm>
            <a:off x="-1" y="4840021"/>
            <a:ext cx="2816843" cy="892552"/>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Environment Tasarımı</a:t>
            </a:r>
          </a:p>
          <a:p>
            <a:r>
              <a:rPr lang="tr-TR" sz="1300" dirty="0">
                <a:latin typeface="Calibri" panose="020F0502020204030204" pitchFamily="34" charset="0"/>
                <a:ea typeface="Calibri" panose="020F0502020204030204" pitchFamily="34" charset="0"/>
                <a:cs typeface="Calibri" panose="020F0502020204030204" pitchFamily="34" charset="0"/>
              </a:rPr>
              <a:t>Bu problemde kendi </a:t>
            </a:r>
            <a:r>
              <a:rPr lang="tr-TR" sz="1300" dirty="0" err="1">
                <a:latin typeface="Calibri" panose="020F0502020204030204" pitchFamily="34" charset="0"/>
                <a:ea typeface="Calibri" panose="020F0502020204030204" pitchFamily="34" charset="0"/>
                <a:cs typeface="Calibri" panose="020F0502020204030204" pitchFamily="34" charset="0"/>
              </a:rPr>
              <a:t>environment’ımızı</a:t>
            </a:r>
            <a:r>
              <a:rPr lang="tr-TR" sz="1300" dirty="0">
                <a:latin typeface="Calibri" panose="020F0502020204030204" pitchFamily="34" charset="0"/>
                <a:ea typeface="Calibri" panose="020F0502020204030204" pitchFamily="34" charset="0"/>
                <a:cs typeface="Calibri" panose="020F0502020204030204" pitchFamily="34" charset="0"/>
              </a:rPr>
              <a:t> oluşturmamız gerekir. Environment tasarlanırken en kritik iki bileşen:</a:t>
            </a:r>
          </a:p>
        </p:txBody>
      </p:sp>
      <p:sp>
        <p:nvSpPr>
          <p:cNvPr id="6" name="Metin kutusu 5">
            <a:extLst>
              <a:ext uri="{FF2B5EF4-FFF2-40B4-BE49-F238E27FC236}">
                <a16:creationId xmlns:a16="http://schemas.microsoft.com/office/drawing/2014/main" id="{560AA134-0DA0-D86F-FA10-D764ED53EA11}"/>
              </a:ext>
            </a:extLst>
          </p:cNvPr>
          <p:cNvSpPr txBox="1"/>
          <p:nvPr/>
        </p:nvSpPr>
        <p:spPr>
          <a:xfrm>
            <a:off x="0" y="5732573"/>
            <a:ext cx="2933444" cy="1092607"/>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1. </a:t>
            </a:r>
            <a:r>
              <a:rPr lang="tr-TR" sz="1300" b="1" dirty="0" err="1">
                <a:latin typeface="Calibri" panose="020F0502020204030204" pitchFamily="34" charset="0"/>
                <a:ea typeface="Calibri" panose="020F0502020204030204" pitchFamily="34" charset="0"/>
                <a:cs typeface="Calibri" panose="020F0502020204030204" pitchFamily="34" charset="0"/>
              </a:rPr>
              <a:t>State</a:t>
            </a:r>
            <a:r>
              <a:rPr lang="tr-TR" sz="1300" b="1" dirty="0">
                <a:latin typeface="Calibri" panose="020F0502020204030204" pitchFamily="34" charset="0"/>
                <a:ea typeface="Calibri" panose="020F0502020204030204" pitchFamily="34" charset="0"/>
                <a:cs typeface="Calibri" panose="020F0502020204030204" pitchFamily="34" charset="0"/>
              </a:rPr>
              <a:t> (Durum)</a:t>
            </a:r>
          </a:p>
          <a:p>
            <a:r>
              <a:rPr lang="tr-TR" sz="1300" dirty="0">
                <a:latin typeface="Calibri" panose="020F0502020204030204" pitchFamily="34" charset="0"/>
                <a:ea typeface="Calibri" panose="020F0502020204030204" pitchFamily="34" charset="0"/>
                <a:cs typeface="Calibri" panose="020F0502020204030204" pitchFamily="34" charset="0"/>
              </a:rPr>
              <a:t>Robota çevre hakkında verdiğimiz bilgidir. Örneğin:</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Kameradan gelen görüntü,</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Robotun mevcut konumu,</a:t>
            </a:r>
          </a:p>
        </p:txBody>
      </p:sp>
      <p:sp>
        <p:nvSpPr>
          <p:cNvPr id="7" name="Metin kutusu 6">
            <a:extLst>
              <a:ext uri="{FF2B5EF4-FFF2-40B4-BE49-F238E27FC236}">
                <a16:creationId xmlns:a16="http://schemas.microsoft.com/office/drawing/2014/main" id="{9337D21B-BE2B-8301-58D3-E65613FBB823}"/>
              </a:ext>
            </a:extLst>
          </p:cNvPr>
          <p:cNvSpPr txBox="1"/>
          <p:nvPr/>
        </p:nvSpPr>
        <p:spPr>
          <a:xfrm>
            <a:off x="2381122" y="5811657"/>
            <a:ext cx="2816843" cy="1292662"/>
          </a:xfrm>
          <a:prstGeom prst="rect">
            <a:avLst/>
          </a:prstGeom>
          <a:noFill/>
        </p:spPr>
        <p:txBody>
          <a:bodyPr wrap="square" rtlCol="0">
            <a:spAutoFit/>
          </a:bodyPr>
          <a:lstStyle/>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Nesnenin robotla olan göreli pozisyonu,</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Robotun sensör değerleri (mesafe sensörleri, çarpışma algılayıcı vb.)</a:t>
            </a:r>
          </a:p>
          <a:p>
            <a:r>
              <a:rPr lang="tr-TR" sz="1300" dirty="0">
                <a:latin typeface="Calibri" panose="020F0502020204030204" pitchFamily="34" charset="0"/>
                <a:ea typeface="Calibri" panose="020F0502020204030204" pitchFamily="34" charset="0"/>
                <a:cs typeface="Calibri" panose="020F0502020204030204" pitchFamily="34" charset="0"/>
              </a:rPr>
              <a:t>Bu bilgiler ajan tarafından işlenir.</a:t>
            </a:r>
          </a:p>
          <a:p>
            <a:endParaRPr lang="tr-TR" sz="1300" dirty="0">
              <a:latin typeface="Calibri" panose="020F0502020204030204" pitchFamily="34" charset="0"/>
              <a:ea typeface="Calibri" panose="020F0502020204030204" pitchFamily="34" charset="0"/>
              <a:cs typeface="Calibri" panose="020F0502020204030204" pitchFamily="34" charset="0"/>
            </a:endParaRPr>
          </a:p>
        </p:txBody>
      </p:sp>
      <p:sp>
        <p:nvSpPr>
          <p:cNvPr id="8" name="Metin kutusu 7">
            <a:extLst>
              <a:ext uri="{FF2B5EF4-FFF2-40B4-BE49-F238E27FC236}">
                <a16:creationId xmlns:a16="http://schemas.microsoft.com/office/drawing/2014/main" id="{2BC3FAAD-C4CE-A462-127C-C6FE456A7EBD}"/>
              </a:ext>
            </a:extLst>
          </p:cNvPr>
          <p:cNvSpPr txBox="1"/>
          <p:nvPr/>
        </p:nvSpPr>
        <p:spPr>
          <a:xfrm>
            <a:off x="5197964" y="5286297"/>
            <a:ext cx="3547136" cy="1292662"/>
          </a:xfrm>
          <a:prstGeom prst="rect">
            <a:avLst/>
          </a:prstGeom>
          <a:noFill/>
        </p:spPr>
        <p:txBody>
          <a:bodyPr wrap="square" rtlCol="0">
            <a:spAutoFit/>
          </a:bodyPr>
          <a:lstStyle/>
          <a:p>
            <a:r>
              <a:rPr lang="tr-TR" sz="1300" b="1" dirty="0">
                <a:latin typeface="Calibri" panose="020F0502020204030204" pitchFamily="34" charset="0"/>
                <a:ea typeface="Calibri" panose="020F0502020204030204" pitchFamily="34" charset="0"/>
                <a:cs typeface="Calibri" panose="020F0502020204030204" pitchFamily="34" charset="0"/>
              </a:rPr>
              <a:t>2. </a:t>
            </a:r>
            <a:r>
              <a:rPr lang="tr-TR" sz="1300" b="1" dirty="0" err="1">
                <a:latin typeface="Calibri" panose="020F0502020204030204" pitchFamily="34" charset="0"/>
                <a:ea typeface="Calibri" panose="020F0502020204030204" pitchFamily="34" charset="0"/>
                <a:cs typeface="Calibri" panose="020F0502020204030204" pitchFamily="34" charset="0"/>
              </a:rPr>
              <a:t>Reward</a:t>
            </a:r>
            <a:r>
              <a:rPr lang="tr-TR" sz="1300" b="1" dirty="0">
                <a:latin typeface="Calibri" panose="020F0502020204030204" pitchFamily="34" charset="0"/>
                <a:ea typeface="Calibri" panose="020F0502020204030204" pitchFamily="34" charset="0"/>
                <a:cs typeface="Calibri" panose="020F0502020204030204" pitchFamily="34" charset="0"/>
              </a:rPr>
              <a:t> (Ödül)</a:t>
            </a:r>
          </a:p>
          <a:p>
            <a:r>
              <a:rPr lang="tr-TR" sz="1300" dirty="0">
                <a:latin typeface="Calibri" panose="020F0502020204030204" pitchFamily="34" charset="0"/>
                <a:ea typeface="Calibri" panose="020F0502020204030204" pitchFamily="34" charset="0"/>
                <a:cs typeface="Calibri" panose="020F0502020204030204" pitchFamily="34" charset="0"/>
              </a:rPr>
              <a:t>Ajanın doğru davranışları öğrenmesini sağlayan geri bildirim mekanizmasıdır.</a:t>
            </a:r>
            <a:br>
              <a:rPr lang="tr-TR" sz="1300" dirty="0">
                <a:latin typeface="Calibri" panose="020F0502020204030204" pitchFamily="34" charset="0"/>
                <a:ea typeface="Calibri" panose="020F0502020204030204" pitchFamily="34" charset="0"/>
                <a:cs typeface="Calibri" panose="020F0502020204030204" pitchFamily="34" charset="0"/>
              </a:rPr>
            </a:br>
            <a:r>
              <a:rPr lang="tr-TR" sz="1300" dirty="0">
                <a:latin typeface="Calibri" panose="020F0502020204030204" pitchFamily="34" charset="0"/>
                <a:ea typeface="Calibri" panose="020F0502020204030204" pitchFamily="34" charset="0"/>
                <a:cs typeface="Calibri" panose="020F0502020204030204" pitchFamily="34" charset="0"/>
              </a:rPr>
              <a:t>Örnek </a:t>
            </a:r>
            <a:r>
              <a:rPr lang="tr-TR" sz="1300" dirty="0" err="1">
                <a:latin typeface="Calibri" panose="020F0502020204030204" pitchFamily="34" charset="0"/>
                <a:ea typeface="Calibri" panose="020F0502020204030204" pitchFamily="34" charset="0"/>
                <a:cs typeface="Calibri" panose="020F0502020204030204" pitchFamily="34" charset="0"/>
              </a:rPr>
              <a:t>reward</a:t>
            </a:r>
            <a:r>
              <a:rPr lang="tr-TR" sz="1300" dirty="0">
                <a:latin typeface="Calibri" panose="020F0502020204030204" pitchFamily="34" charset="0"/>
                <a:ea typeface="Calibri" panose="020F0502020204030204" pitchFamily="34" charset="0"/>
                <a:cs typeface="Calibri" panose="020F0502020204030204" pitchFamily="34" charset="0"/>
              </a:rPr>
              <a:t> stratejisi:</a:t>
            </a: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Nesneye yaklaştıkça </a:t>
            </a:r>
            <a:r>
              <a:rPr lang="tr-TR" sz="1300" b="1" dirty="0">
                <a:latin typeface="Calibri" panose="020F0502020204030204" pitchFamily="34" charset="0"/>
                <a:ea typeface="Calibri" panose="020F0502020204030204" pitchFamily="34" charset="0"/>
                <a:cs typeface="Calibri" panose="020F0502020204030204" pitchFamily="34" charset="0"/>
              </a:rPr>
              <a:t>+ ödül</a:t>
            </a:r>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Gereksiz yön değişimi veya çarpışma: </a:t>
            </a:r>
            <a:r>
              <a:rPr lang="tr-TR" sz="1300" b="1" dirty="0">
                <a:latin typeface="Calibri" panose="020F0502020204030204" pitchFamily="34" charset="0"/>
                <a:ea typeface="Calibri" panose="020F0502020204030204" pitchFamily="34" charset="0"/>
                <a:cs typeface="Calibri" panose="020F0502020204030204" pitchFamily="34" charset="0"/>
              </a:rPr>
              <a:t>– ödül</a:t>
            </a:r>
            <a:endParaRPr lang="tr-TR" sz="1300" dirty="0">
              <a:latin typeface="Calibri" panose="020F0502020204030204" pitchFamily="34" charset="0"/>
              <a:ea typeface="Calibri" panose="020F0502020204030204" pitchFamily="34" charset="0"/>
              <a:cs typeface="Calibri" panose="020F0502020204030204" pitchFamily="34" charset="0"/>
            </a:endParaRPr>
          </a:p>
        </p:txBody>
      </p:sp>
      <p:sp>
        <p:nvSpPr>
          <p:cNvPr id="9" name="Metin kutusu 8">
            <a:extLst>
              <a:ext uri="{FF2B5EF4-FFF2-40B4-BE49-F238E27FC236}">
                <a16:creationId xmlns:a16="http://schemas.microsoft.com/office/drawing/2014/main" id="{209D78D2-7B11-BFBA-364C-C9C7108D4CE2}"/>
              </a:ext>
            </a:extLst>
          </p:cNvPr>
          <p:cNvSpPr txBox="1"/>
          <p:nvPr/>
        </p:nvSpPr>
        <p:spPr>
          <a:xfrm>
            <a:off x="8745100" y="5686407"/>
            <a:ext cx="3446900" cy="892552"/>
          </a:xfrm>
          <a:prstGeom prst="rect">
            <a:avLst/>
          </a:prstGeom>
          <a:noFill/>
        </p:spPr>
        <p:txBody>
          <a:bodyPr wrap="square" rtlCol="0">
            <a:spAutoFit/>
          </a:bodyPr>
          <a:lstStyle/>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Şişeyi başarıyla kavrama: </a:t>
            </a:r>
            <a:r>
              <a:rPr lang="tr-TR" sz="1300" b="1" dirty="0">
                <a:latin typeface="Calibri" panose="020F0502020204030204" pitchFamily="34" charset="0"/>
                <a:ea typeface="Calibri" panose="020F0502020204030204" pitchFamily="34" charset="0"/>
                <a:cs typeface="Calibri" panose="020F0502020204030204" pitchFamily="34" charset="0"/>
              </a:rPr>
              <a:t>büyük pozitif ödül</a:t>
            </a:r>
            <a:endParaRPr lang="tr-TR" sz="13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300" dirty="0">
                <a:latin typeface="Calibri" panose="020F0502020204030204" pitchFamily="34" charset="0"/>
                <a:ea typeface="Calibri" panose="020F0502020204030204" pitchFamily="34" charset="0"/>
                <a:cs typeface="Calibri" panose="020F0502020204030204" pitchFamily="34" charset="0"/>
              </a:rPr>
              <a:t>Yanlış nesneyi alma: </a:t>
            </a:r>
            <a:r>
              <a:rPr lang="tr-TR" sz="1300" b="1" dirty="0">
                <a:latin typeface="Calibri" panose="020F0502020204030204" pitchFamily="34" charset="0"/>
                <a:ea typeface="Calibri" panose="020F0502020204030204" pitchFamily="34" charset="0"/>
                <a:cs typeface="Calibri" panose="020F0502020204030204" pitchFamily="34" charset="0"/>
              </a:rPr>
              <a:t>negatif ödül</a:t>
            </a:r>
            <a:endParaRPr lang="tr-TR" sz="1300" dirty="0">
              <a:latin typeface="Calibri" panose="020F0502020204030204" pitchFamily="34" charset="0"/>
              <a:ea typeface="Calibri" panose="020F0502020204030204" pitchFamily="34" charset="0"/>
              <a:cs typeface="Calibri" panose="020F0502020204030204" pitchFamily="34" charset="0"/>
            </a:endParaRPr>
          </a:p>
          <a:p>
            <a:r>
              <a:rPr lang="tr-TR" sz="1300" dirty="0">
                <a:latin typeface="Calibri" panose="020F0502020204030204" pitchFamily="34" charset="0"/>
                <a:ea typeface="Calibri" panose="020F0502020204030204" pitchFamily="34" charset="0"/>
                <a:cs typeface="Calibri" panose="020F0502020204030204" pitchFamily="34" charset="0"/>
              </a:rPr>
              <a:t>Bu ödülleri iyi tasarlamak, öğrenmenin başarısını belirler.</a:t>
            </a:r>
          </a:p>
        </p:txBody>
      </p:sp>
    </p:spTree>
    <p:extLst>
      <p:ext uri="{BB962C8B-B14F-4D97-AF65-F5344CB8AC3E}">
        <p14:creationId xmlns:p14="http://schemas.microsoft.com/office/powerpoint/2010/main" val="2966340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memeli içeren bir resim&#10;&#10;Yapay zeka tarafından oluşturulmuş içerik yanlış olabilir.">
            <a:extLst>
              <a:ext uri="{FF2B5EF4-FFF2-40B4-BE49-F238E27FC236}">
                <a16:creationId xmlns:a16="http://schemas.microsoft.com/office/drawing/2014/main" id="{AA91CE36-6859-184E-4ECD-17276364C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34" y="-35343"/>
            <a:ext cx="12192000" cy="5524784"/>
          </a:xfrm>
          <a:prstGeom prst="rect">
            <a:avLst/>
          </a:prstGeom>
        </p:spPr>
      </p:pic>
      <p:sp>
        <p:nvSpPr>
          <p:cNvPr id="3" name="Metin kutusu 2">
            <a:extLst>
              <a:ext uri="{FF2B5EF4-FFF2-40B4-BE49-F238E27FC236}">
                <a16:creationId xmlns:a16="http://schemas.microsoft.com/office/drawing/2014/main" id="{9C4412AB-1927-2F09-D3F7-85E9EFA2227E}"/>
              </a:ext>
            </a:extLst>
          </p:cNvPr>
          <p:cNvSpPr txBox="1"/>
          <p:nvPr/>
        </p:nvSpPr>
        <p:spPr>
          <a:xfrm>
            <a:off x="0" y="957334"/>
            <a:ext cx="2822980" cy="3539430"/>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Model Seçimi: Neden CNN?</a:t>
            </a:r>
          </a:p>
          <a:p>
            <a:r>
              <a:rPr lang="tr-TR" sz="1400" dirty="0">
                <a:latin typeface="Calibri" panose="020F0502020204030204" pitchFamily="34" charset="0"/>
                <a:ea typeface="Calibri" panose="020F0502020204030204" pitchFamily="34" charset="0"/>
                <a:cs typeface="Calibri" panose="020F0502020204030204" pitchFamily="34" charset="0"/>
              </a:rPr>
              <a:t>Ajanımızın içinde bir </a:t>
            </a:r>
            <a:r>
              <a:rPr lang="tr-TR" sz="1400" b="1" dirty="0" err="1">
                <a:latin typeface="Calibri" panose="020F0502020204030204" pitchFamily="34" charset="0"/>
                <a:ea typeface="Calibri" panose="020F0502020204030204" pitchFamily="34" charset="0"/>
                <a:cs typeface="Calibri" panose="020F0502020204030204" pitchFamily="34" charset="0"/>
              </a:rPr>
              <a:t>Neural</a:t>
            </a:r>
            <a:r>
              <a:rPr lang="tr-TR" sz="1400" b="1" dirty="0">
                <a:latin typeface="Calibri" panose="020F0502020204030204" pitchFamily="34" charset="0"/>
                <a:ea typeface="Calibri" panose="020F0502020204030204" pitchFamily="34" charset="0"/>
                <a:cs typeface="Calibri" panose="020F0502020204030204" pitchFamily="34" charset="0"/>
              </a:rPr>
              <a:t> Network (NN)</a:t>
            </a:r>
            <a:r>
              <a:rPr lang="tr-TR" sz="1400" dirty="0">
                <a:latin typeface="Calibri" panose="020F0502020204030204" pitchFamily="34" charset="0"/>
                <a:ea typeface="Calibri" panose="020F0502020204030204" pitchFamily="34" charset="0"/>
                <a:cs typeface="Calibri" panose="020F0502020204030204" pitchFamily="34" charset="0"/>
              </a:rPr>
              <a:t> olacak.</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Bu NN çevreden aldığı </a:t>
            </a:r>
            <a:r>
              <a:rPr lang="tr-TR" sz="1400" b="1" dirty="0" err="1">
                <a:latin typeface="Calibri" panose="020F0502020204030204" pitchFamily="34" charset="0"/>
                <a:ea typeface="Calibri" panose="020F0502020204030204" pitchFamily="34" charset="0"/>
                <a:cs typeface="Calibri" panose="020F0502020204030204" pitchFamily="34" charset="0"/>
              </a:rPr>
              <a:t>state</a:t>
            </a:r>
            <a:r>
              <a:rPr lang="tr-TR" sz="1400" b="1" dirty="0">
                <a:latin typeface="Calibri" panose="020F0502020204030204" pitchFamily="34" charset="0"/>
                <a:ea typeface="Calibri" panose="020F0502020204030204" pitchFamily="34" charset="0"/>
                <a:cs typeface="Calibri" panose="020F0502020204030204" pitchFamily="34" charset="0"/>
              </a:rPr>
              <a:t> → </a:t>
            </a:r>
            <a:r>
              <a:rPr lang="tr-TR" sz="1400" b="1" dirty="0" err="1">
                <a:latin typeface="Calibri" panose="020F0502020204030204" pitchFamily="34" charset="0"/>
                <a:ea typeface="Calibri" panose="020F0502020204030204" pitchFamily="34" charset="0"/>
                <a:cs typeface="Calibri" panose="020F0502020204030204" pitchFamily="34" charset="0"/>
              </a:rPr>
              <a:t>action</a:t>
            </a:r>
            <a:r>
              <a:rPr lang="tr-TR" sz="1400" dirty="0">
                <a:latin typeface="Calibri" panose="020F0502020204030204" pitchFamily="34" charset="0"/>
                <a:ea typeface="Calibri" panose="020F0502020204030204" pitchFamily="34" charset="0"/>
                <a:cs typeface="Calibri" panose="020F0502020204030204" pitchFamily="34" charset="0"/>
              </a:rPr>
              <a:t> dönüşümünü öğrenir.</a:t>
            </a:r>
          </a:p>
          <a:p>
            <a:r>
              <a:rPr lang="tr-TR" sz="1400" dirty="0">
                <a:latin typeface="Calibri" panose="020F0502020204030204" pitchFamily="34" charset="0"/>
                <a:ea typeface="Calibri" panose="020F0502020204030204" pitchFamily="34" charset="0"/>
                <a:cs typeface="Calibri" panose="020F0502020204030204" pitchFamily="34" charset="0"/>
              </a:rPr>
              <a:t>Bu problem bir görüntü işleme problemi olduğu için, görsel bilgiyi en iyi işleyen ağ tipi </a:t>
            </a:r>
            <a:r>
              <a:rPr lang="tr-TR" sz="1400" b="1" dirty="0">
                <a:latin typeface="Calibri" panose="020F0502020204030204" pitchFamily="34" charset="0"/>
                <a:ea typeface="Calibri" panose="020F0502020204030204" pitchFamily="34" charset="0"/>
                <a:cs typeface="Calibri" panose="020F0502020204030204" pitchFamily="34" charset="0"/>
              </a:rPr>
              <a:t>CNN (</a:t>
            </a:r>
            <a:r>
              <a:rPr lang="tr-TR" sz="1400" b="1" dirty="0" err="1">
                <a:latin typeface="Calibri" panose="020F0502020204030204" pitchFamily="34" charset="0"/>
                <a:ea typeface="Calibri" panose="020F0502020204030204" pitchFamily="34" charset="0"/>
                <a:cs typeface="Calibri" panose="020F0502020204030204" pitchFamily="34" charset="0"/>
              </a:rPr>
              <a:t>Convolutional</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Neural</a:t>
            </a:r>
            <a:r>
              <a:rPr lang="tr-TR" sz="1400" b="1" dirty="0">
                <a:latin typeface="Calibri" panose="020F0502020204030204" pitchFamily="34" charset="0"/>
                <a:ea typeface="Calibri" panose="020F0502020204030204" pitchFamily="34" charset="0"/>
                <a:cs typeface="Calibri" panose="020F0502020204030204" pitchFamily="34" charset="0"/>
              </a:rPr>
              <a:t> Network)</a:t>
            </a:r>
            <a:r>
              <a:rPr lang="tr-TR" sz="1400" dirty="0">
                <a:latin typeface="Calibri" panose="020F0502020204030204" pitchFamily="34" charset="0"/>
                <a:ea typeface="Calibri" panose="020F0502020204030204" pitchFamily="34" charset="0"/>
                <a:cs typeface="Calibri" panose="020F0502020204030204" pitchFamily="34" charset="0"/>
              </a:rPr>
              <a:t>’</a:t>
            </a:r>
            <a:r>
              <a:rPr lang="tr-TR" sz="1400" dirty="0" err="1">
                <a:latin typeface="Calibri" panose="020F0502020204030204" pitchFamily="34" charset="0"/>
                <a:ea typeface="Calibri" panose="020F0502020204030204" pitchFamily="34" charset="0"/>
                <a:cs typeface="Calibri" panose="020F0502020204030204" pitchFamily="34" charset="0"/>
              </a:rPr>
              <a:t>dir</a:t>
            </a:r>
            <a:r>
              <a:rPr lang="tr-TR" sz="1400" dirty="0">
                <a:latin typeface="Calibri" panose="020F0502020204030204" pitchFamily="34" charset="0"/>
                <a:ea typeface="Calibri" panose="020F0502020204030204" pitchFamily="34" charset="0"/>
                <a:cs typeface="Calibri" panose="020F0502020204030204" pitchFamily="34" charset="0"/>
              </a:rPr>
              <a:t>. Bu yüzden sinir ağını CNN olarak kurarız.</a:t>
            </a:r>
          </a:p>
          <a:p>
            <a:r>
              <a:rPr lang="tr-TR" sz="1400" dirty="0">
                <a:latin typeface="Calibri" panose="020F0502020204030204" pitchFamily="34" charset="0"/>
                <a:ea typeface="Calibri" panose="020F0502020204030204" pitchFamily="34" charset="0"/>
                <a:cs typeface="Calibri" panose="020F0502020204030204" pitchFamily="34" charset="0"/>
              </a:rPr>
              <a:t>Ajanın yapısı şöyledir:</a:t>
            </a:r>
          </a:p>
          <a:p>
            <a:pPr marL="285750" indent="-285750">
              <a:buFont typeface="Arial" panose="020B0604020202020204" pitchFamily="34" charset="0"/>
              <a:buChar char="•"/>
            </a:pPr>
            <a:r>
              <a:rPr lang="tr-TR" sz="1400" b="1" dirty="0" err="1">
                <a:latin typeface="Calibri" panose="020F0502020204030204" pitchFamily="34" charset="0"/>
                <a:ea typeface="Calibri" panose="020F0502020204030204" pitchFamily="34" charset="0"/>
                <a:cs typeface="Calibri" panose="020F0502020204030204" pitchFamily="34" charset="0"/>
              </a:rPr>
              <a:t>Input</a:t>
            </a:r>
            <a:r>
              <a:rPr lang="tr-TR" sz="1400" b="1" dirty="0">
                <a:latin typeface="Calibri" panose="020F0502020204030204" pitchFamily="34" charset="0"/>
                <a:ea typeface="Calibri" panose="020F0502020204030204" pitchFamily="34" charset="0"/>
                <a:cs typeface="Calibri" panose="020F0502020204030204" pitchFamily="34" charset="0"/>
              </a:rPr>
              <a:t>:</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State</a:t>
            </a:r>
            <a:r>
              <a:rPr lang="tr-TR" sz="1400" dirty="0">
                <a:latin typeface="Calibri" panose="020F0502020204030204" pitchFamily="34" charset="0"/>
                <a:ea typeface="Calibri" panose="020F0502020204030204" pitchFamily="34" charset="0"/>
                <a:cs typeface="Calibri" panose="020F0502020204030204" pitchFamily="34" charset="0"/>
              </a:rPr>
              <a:t> (örneğin kamera görüntüsü) + </a:t>
            </a:r>
            <a:r>
              <a:rPr lang="tr-TR" sz="1400" dirty="0" err="1">
                <a:latin typeface="Calibri" panose="020F0502020204030204" pitchFamily="34" charset="0"/>
                <a:ea typeface="Calibri" panose="020F0502020204030204" pitchFamily="34" charset="0"/>
                <a:cs typeface="Calibri" panose="020F0502020204030204" pitchFamily="34" charset="0"/>
              </a:rPr>
              <a:t>Reward</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b="1" dirty="0" err="1">
                <a:latin typeface="Calibri" panose="020F0502020204030204" pitchFamily="34" charset="0"/>
                <a:ea typeface="Calibri" panose="020F0502020204030204" pitchFamily="34" charset="0"/>
                <a:cs typeface="Calibri" panose="020F0502020204030204" pitchFamily="34" charset="0"/>
              </a:rPr>
              <a:t>Output</a:t>
            </a:r>
            <a:r>
              <a:rPr lang="tr-TR" sz="1400" b="1" dirty="0">
                <a:latin typeface="Calibri" panose="020F0502020204030204" pitchFamily="34" charset="0"/>
                <a:ea typeface="Calibri" panose="020F0502020204030204" pitchFamily="34" charset="0"/>
                <a:cs typeface="Calibri" panose="020F0502020204030204" pitchFamily="34" charset="0"/>
              </a:rPr>
              <a:t>:</a:t>
            </a:r>
            <a:r>
              <a:rPr lang="tr-TR" sz="1400" dirty="0">
                <a:latin typeface="Calibri" panose="020F0502020204030204" pitchFamily="34" charset="0"/>
                <a:ea typeface="Calibri" panose="020F0502020204030204" pitchFamily="34" charset="0"/>
                <a:cs typeface="Calibri" panose="020F0502020204030204" pitchFamily="34" charset="0"/>
              </a:rPr>
              <a:t> Action (ileri git, sağa dön, nesneyi al, bırak, dur vb.)</a:t>
            </a:r>
          </a:p>
        </p:txBody>
      </p:sp>
      <p:sp>
        <p:nvSpPr>
          <p:cNvPr id="4" name="Metin kutusu 3">
            <a:extLst>
              <a:ext uri="{FF2B5EF4-FFF2-40B4-BE49-F238E27FC236}">
                <a16:creationId xmlns:a16="http://schemas.microsoft.com/office/drawing/2014/main" id="{1E287B2C-D660-3FC2-2D07-C15035C0D168}"/>
              </a:ext>
            </a:extLst>
          </p:cNvPr>
          <p:cNvSpPr txBox="1"/>
          <p:nvPr/>
        </p:nvSpPr>
        <p:spPr>
          <a:xfrm>
            <a:off x="0" y="4386275"/>
            <a:ext cx="2583640" cy="2677656"/>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Öğrenme Süreci</a:t>
            </a:r>
          </a:p>
          <a:p>
            <a:r>
              <a:rPr lang="tr-TR" sz="1400" dirty="0">
                <a:latin typeface="Calibri" panose="020F0502020204030204" pitchFamily="34" charset="0"/>
                <a:ea typeface="Calibri" panose="020F0502020204030204" pitchFamily="34" charset="0"/>
                <a:cs typeface="Calibri" panose="020F0502020204030204" pitchFamily="34" charset="0"/>
              </a:rPr>
              <a:t>Robot </a:t>
            </a:r>
            <a:r>
              <a:rPr lang="tr-TR" sz="1400" dirty="0" err="1">
                <a:latin typeface="Calibri" panose="020F0502020204030204" pitchFamily="34" charset="0"/>
                <a:ea typeface="Calibri" panose="020F0502020204030204" pitchFamily="34" charset="0"/>
                <a:cs typeface="Calibri" panose="020F0502020204030204" pitchFamily="34" charset="0"/>
              </a:rPr>
              <a:t>environment</a:t>
            </a:r>
            <a:r>
              <a:rPr lang="tr-TR" sz="1400" dirty="0">
                <a:latin typeface="Calibri" panose="020F0502020204030204" pitchFamily="34" charset="0"/>
                <a:ea typeface="Calibri" panose="020F0502020204030204" pitchFamily="34" charset="0"/>
                <a:cs typeface="Calibri" panose="020F0502020204030204" pitchFamily="34" charset="0"/>
              </a:rPr>
              <a:t> içinde hareket etmeye başlar.</a:t>
            </a:r>
          </a:p>
          <a:p>
            <a:r>
              <a:rPr lang="tr-TR" sz="1400" dirty="0">
                <a:latin typeface="Calibri" panose="020F0502020204030204" pitchFamily="34" charset="0"/>
                <a:ea typeface="Calibri" panose="020F0502020204030204" pitchFamily="34" charset="0"/>
                <a:cs typeface="Calibri" panose="020F0502020204030204" pitchFamily="34" charset="0"/>
              </a:rPr>
              <a:t>Her adımda:</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CNN, mevcut </a:t>
            </a:r>
            <a:r>
              <a:rPr lang="tr-TR" sz="1400" dirty="0" err="1">
                <a:latin typeface="Calibri" panose="020F0502020204030204" pitchFamily="34" charset="0"/>
                <a:ea typeface="Calibri" panose="020F0502020204030204" pitchFamily="34" charset="0"/>
                <a:cs typeface="Calibri" panose="020F0502020204030204" pitchFamily="34" charset="0"/>
              </a:rPr>
              <a:t>state’i</a:t>
            </a:r>
            <a:r>
              <a:rPr lang="tr-TR" sz="1400" dirty="0">
                <a:latin typeface="Calibri" panose="020F0502020204030204" pitchFamily="34" charset="0"/>
                <a:ea typeface="Calibri" panose="020F0502020204030204" pitchFamily="34" charset="0"/>
                <a:cs typeface="Calibri" panose="020F0502020204030204" pitchFamily="34" charset="0"/>
              </a:rPr>
              <a:t> işler ve bir </a:t>
            </a:r>
            <a:r>
              <a:rPr lang="tr-TR" sz="1400" b="1" dirty="0" err="1">
                <a:latin typeface="Calibri" panose="020F0502020204030204" pitchFamily="34" charset="0"/>
                <a:ea typeface="Calibri" panose="020F0502020204030204" pitchFamily="34" charset="0"/>
                <a:cs typeface="Calibri" panose="020F0502020204030204" pitchFamily="34" charset="0"/>
              </a:rPr>
              <a:t>action</a:t>
            </a:r>
            <a:r>
              <a:rPr lang="tr-TR" sz="1400" dirty="0">
                <a:latin typeface="Calibri" panose="020F0502020204030204" pitchFamily="34" charset="0"/>
                <a:ea typeface="Calibri" panose="020F0502020204030204" pitchFamily="34" charset="0"/>
                <a:cs typeface="Calibri" panose="020F0502020204030204" pitchFamily="34" charset="0"/>
              </a:rPr>
              <a:t> üretir.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Robot bu </a:t>
            </a:r>
            <a:r>
              <a:rPr lang="tr-TR" sz="1400" dirty="0" err="1">
                <a:latin typeface="Calibri" panose="020F0502020204030204" pitchFamily="34" charset="0"/>
                <a:ea typeface="Calibri" panose="020F0502020204030204" pitchFamily="34" charset="0"/>
                <a:cs typeface="Calibri" panose="020F0502020204030204" pitchFamily="34" charset="0"/>
              </a:rPr>
              <a:t>action’ı</a:t>
            </a:r>
            <a:r>
              <a:rPr lang="tr-TR" sz="1400" dirty="0">
                <a:latin typeface="Calibri" panose="020F0502020204030204" pitchFamily="34" charset="0"/>
                <a:ea typeface="Calibri" panose="020F0502020204030204" pitchFamily="34" charset="0"/>
                <a:cs typeface="Calibri" panose="020F0502020204030204" pitchFamily="34" charset="0"/>
              </a:rPr>
              <a:t> yapar.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Environment yeni </a:t>
            </a:r>
            <a:r>
              <a:rPr lang="tr-TR" sz="1400" dirty="0" err="1">
                <a:latin typeface="Calibri" panose="020F0502020204030204" pitchFamily="34" charset="0"/>
                <a:ea typeface="Calibri" panose="020F0502020204030204" pitchFamily="34" charset="0"/>
                <a:cs typeface="Calibri" panose="020F0502020204030204" pitchFamily="34" charset="0"/>
              </a:rPr>
              <a:t>state</a:t>
            </a:r>
            <a:r>
              <a:rPr lang="tr-TR" sz="1400" dirty="0">
                <a:latin typeface="Calibri" panose="020F0502020204030204" pitchFamily="34" charset="0"/>
                <a:ea typeface="Calibri" panose="020F0502020204030204" pitchFamily="34" charset="0"/>
                <a:cs typeface="Calibri" panose="020F0502020204030204" pitchFamily="34" charset="0"/>
              </a:rPr>
              <a:t> ve </a:t>
            </a:r>
            <a:r>
              <a:rPr lang="tr-TR" sz="1400" dirty="0" err="1">
                <a:latin typeface="Calibri" panose="020F0502020204030204" pitchFamily="34" charset="0"/>
                <a:ea typeface="Calibri" panose="020F0502020204030204" pitchFamily="34" charset="0"/>
                <a:cs typeface="Calibri" panose="020F0502020204030204" pitchFamily="34" charset="0"/>
              </a:rPr>
              <a:t>reward</a:t>
            </a:r>
            <a:r>
              <a:rPr lang="tr-TR" sz="1400" dirty="0">
                <a:latin typeface="Calibri" panose="020F0502020204030204" pitchFamily="34" charset="0"/>
                <a:ea typeface="Calibri" panose="020F0502020204030204" pitchFamily="34" charset="0"/>
                <a:cs typeface="Calibri" panose="020F0502020204030204" pitchFamily="34" charset="0"/>
              </a:rPr>
              <a:t> üretir.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CNN, aldığı ödüllere göre parametrelerini günceller.</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
        <p:nvSpPr>
          <p:cNvPr id="5" name="Metin kutusu 4">
            <a:extLst>
              <a:ext uri="{FF2B5EF4-FFF2-40B4-BE49-F238E27FC236}">
                <a16:creationId xmlns:a16="http://schemas.microsoft.com/office/drawing/2014/main" id="{82D2BD53-EF05-5320-BE8A-D606B41687E9}"/>
              </a:ext>
            </a:extLst>
          </p:cNvPr>
          <p:cNvSpPr txBox="1"/>
          <p:nvPr/>
        </p:nvSpPr>
        <p:spPr>
          <a:xfrm>
            <a:off x="2473175" y="5638803"/>
            <a:ext cx="2994815" cy="1169551"/>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Pozitif </a:t>
            </a:r>
            <a:r>
              <a:rPr lang="tr-TR" sz="1400" dirty="0" err="1">
                <a:latin typeface="Calibri" panose="020F0502020204030204" pitchFamily="34" charset="0"/>
                <a:ea typeface="Calibri" panose="020F0502020204030204" pitchFamily="34" charset="0"/>
                <a:cs typeface="Calibri" panose="020F0502020204030204" pitchFamily="34" charset="0"/>
              </a:rPr>
              <a:t>reward</a:t>
            </a:r>
            <a:r>
              <a:rPr lang="tr-TR" sz="1400" dirty="0">
                <a:latin typeface="Calibri" panose="020F0502020204030204" pitchFamily="34" charset="0"/>
                <a:ea typeface="Calibri" panose="020F0502020204030204" pitchFamily="34" charset="0"/>
                <a:cs typeface="Calibri" panose="020F0502020204030204" pitchFamily="34" charset="0"/>
              </a:rPr>
              <a:t> alınan eylemler ajan tarafından </a:t>
            </a:r>
            <a:r>
              <a:rPr lang="tr-TR" sz="1400" b="1" dirty="0">
                <a:latin typeface="Calibri" panose="020F0502020204030204" pitchFamily="34" charset="0"/>
                <a:ea typeface="Calibri" panose="020F0502020204030204" pitchFamily="34" charset="0"/>
                <a:cs typeface="Calibri" panose="020F0502020204030204" pitchFamily="34" charset="0"/>
              </a:rPr>
              <a:t>pekiştirilir</a:t>
            </a:r>
            <a:r>
              <a:rPr lang="tr-TR" sz="1400" dirty="0">
                <a:latin typeface="Calibri" panose="020F0502020204030204" pitchFamily="34" charset="0"/>
                <a:ea typeface="Calibri" panose="020F0502020204030204" pitchFamily="34" charset="0"/>
                <a:cs typeface="Calibri" panose="020F0502020204030204" pitchFamily="34" charset="0"/>
              </a:rPr>
              <a:t>.</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Negatif </a:t>
            </a:r>
            <a:r>
              <a:rPr lang="tr-TR" sz="1400" dirty="0" err="1">
                <a:latin typeface="Calibri" panose="020F0502020204030204" pitchFamily="34" charset="0"/>
                <a:ea typeface="Calibri" panose="020F0502020204030204" pitchFamily="34" charset="0"/>
                <a:cs typeface="Calibri" panose="020F0502020204030204" pitchFamily="34" charset="0"/>
              </a:rPr>
              <a:t>reward</a:t>
            </a:r>
            <a:r>
              <a:rPr lang="tr-TR" sz="1400" dirty="0">
                <a:latin typeface="Calibri" panose="020F0502020204030204" pitchFamily="34" charset="0"/>
                <a:ea typeface="Calibri" panose="020F0502020204030204" pitchFamily="34" charset="0"/>
                <a:cs typeface="Calibri" panose="020F0502020204030204" pitchFamily="34" charset="0"/>
              </a:rPr>
              <a:t> alınan davranışlar ise </a:t>
            </a:r>
            <a:r>
              <a:rPr lang="tr-TR" sz="1400" b="1" dirty="0">
                <a:latin typeface="Calibri" panose="020F0502020204030204" pitchFamily="34" charset="0"/>
                <a:ea typeface="Calibri" panose="020F0502020204030204" pitchFamily="34" charset="0"/>
                <a:cs typeface="Calibri" panose="020F0502020204030204" pitchFamily="34" charset="0"/>
              </a:rPr>
              <a:t>kaçınılması gereken</a:t>
            </a:r>
            <a:r>
              <a:rPr lang="tr-TR" sz="1400" dirty="0">
                <a:latin typeface="Calibri" panose="020F0502020204030204" pitchFamily="34" charset="0"/>
                <a:ea typeface="Calibri" panose="020F0502020204030204" pitchFamily="34" charset="0"/>
                <a:cs typeface="Calibri" panose="020F0502020204030204" pitchFamily="34" charset="0"/>
              </a:rPr>
              <a:t> aksiyonlar olarak öğrenilir.</a:t>
            </a:r>
          </a:p>
        </p:txBody>
      </p:sp>
      <p:sp>
        <p:nvSpPr>
          <p:cNvPr id="6" name="Metin kutusu 5">
            <a:extLst>
              <a:ext uri="{FF2B5EF4-FFF2-40B4-BE49-F238E27FC236}">
                <a16:creationId xmlns:a16="http://schemas.microsoft.com/office/drawing/2014/main" id="{1820DB29-D5A3-347A-3C56-A532DC053CCA}"/>
              </a:ext>
            </a:extLst>
          </p:cNvPr>
          <p:cNvSpPr txBox="1"/>
          <p:nvPr/>
        </p:nvSpPr>
        <p:spPr>
          <a:xfrm>
            <a:off x="5541632" y="5521755"/>
            <a:ext cx="3761927" cy="1600438"/>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döngü yüzlerce, binlerce iterasyon boyunca devam eder. Sonuçta robot çevrede:</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Nesneleri tanımayı,</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Onlara doğru hareket etmeyi,</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Doğru şekilde etkileşime geçmeyi</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öğrenmiş olur.</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468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diyagram, tasarım içeren bir resim&#10;&#10;Yapay zeka tarafından oluşturulmuş içerik yanlış olabilir.">
            <a:extLst>
              <a:ext uri="{FF2B5EF4-FFF2-40B4-BE49-F238E27FC236}">
                <a16:creationId xmlns:a16="http://schemas.microsoft.com/office/drawing/2014/main" id="{7DC3A066-0247-019F-8E45-CA1059E71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2" y="558652"/>
            <a:ext cx="12173576" cy="5740695"/>
          </a:xfrm>
          <a:prstGeom prst="rect">
            <a:avLst/>
          </a:prstGeom>
        </p:spPr>
      </p:pic>
      <p:sp>
        <p:nvSpPr>
          <p:cNvPr id="6" name="Metin kutusu 5">
            <a:extLst>
              <a:ext uri="{FF2B5EF4-FFF2-40B4-BE49-F238E27FC236}">
                <a16:creationId xmlns:a16="http://schemas.microsoft.com/office/drawing/2014/main" id="{E32A396A-5E85-B3CD-4D24-5DD88C7D6250}"/>
              </a:ext>
            </a:extLst>
          </p:cNvPr>
          <p:cNvSpPr txBox="1"/>
          <p:nvPr/>
        </p:nvSpPr>
        <p:spPr>
          <a:xfrm>
            <a:off x="589143" y="4074910"/>
            <a:ext cx="2927308" cy="1600438"/>
          </a:xfrm>
          <a:prstGeom prst="rect">
            <a:avLst/>
          </a:prstGeom>
          <a:noFill/>
        </p:spPr>
        <p:txBody>
          <a:bodyPr wrap="square" rtlCol="0">
            <a:spAutoFit/>
          </a:bodyPr>
          <a:lstStyle/>
          <a:p>
            <a:r>
              <a:rPr lang="tr-TR" sz="1400" dirty="0" err="1">
                <a:latin typeface="Calibri" panose="020F0502020204030204" pitchFamily="34" charset="0"/>
                <a:ea typeface="Calibri" panose="020F0502020204030204" pitchFamily="34" charset="0"/>
                <a:cs typeface="Calibri" panose="020F0502020204030204" pitchFamily="34" charset="0"/>
              </a:rPr>
              <a:t>Transformers</a:t>
            </a:r>
            <a:r>
              <a:rPr lang="tr-TR" sz="1400" dirty="0">
                <a:latin typeface="Calibri" panose="020F0502020204030204" pitchFamily="34" charset="0"/>
                <a:ea typeface="Calibri" panose="020F0502020204030204" pitchFamily="34" charset="0"/>
                <a:cs typeface="Calibri" panose="020F0502020204030204" pitchFamily="34" charset="0"/>
              </a:rPr>
              <a:t>, özellikle dil işleme (NLP) alanında kullanılan ve metinler arasında bağlamı çok iyi anlayan güçlü bir derin öğrenme mimarisidir. Makine çevirisi, soru-cevap, özetleme gibi birçok dil görevinde en güncel yöntemdir.</a:t>
            </a:r>
          </a:p>
        </p:txBody>
      </p:sp>
    </p:spTree>
    <p:extLst>
      <p:ext uri="{BB962C8B-B14F-4D97-AF65-F5344CB8AC3E}">
        <p14:creationId xmlns:p14="http://schemas.microsoft.com/office/powerpoint/2010/main" val="2263508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diyagram, yazı tipi içeren bir resim&#10;&#10;Yapay zeka tarafından oluşturulmuş içerik yanlış olabilir.">
            <a:extLst>
              <a:ext uri="{FF2B5EF4-FFF2-40B4-BE49-F238E27FC236}">
                <a16:creationId xmlns:a16="http://schemas.microsoft.com/office/drawing/2014/main" id="{6F42CF4E-FF99-9E95-AD86-CD9A05B67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031" y="0"/>
            <a:ext cx="12141824" cy="5550185"/>
          </a:xfrm>
          <a:prstGeom prst="rect">
            <a:avLst/>
          </a:prstGeom>
        </p:spPr>
      </p:pic>
      <p:sp>
        <p:nvSpPr>
          <p:cNvPr id="6" name="Metin kutusu 5">
            <a:extLst>
              <a:ext uri="{FF2B5EF4-FFF2-40B4-BE49-F238E27FC236}">
                <a16:creationId xmlns:a16="http://schemas.microsoft.com/office/drawing/2014/main" id="{A03F1EC9-00C3-2A43-9D61-FFF98A5CC8C4}"/>
              </a:ext>
            </a:extLst>
          </p:cNvPr>
          <p:cNvSpPr txBox="1"/>
          <p:nvPr/>
        </p:nvSpPr>
        <p:spPr>
          <a:xfrm>
            <a:off x="8294521" y="0"/>
            <a:ext cx="3553272" cy="1169551"/>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Bir çeviri modeli geliştirmek için önce paralel veri (hem İngilizce hem Çince karşılığı olan cümleler) toplanır. Bu veriler: Web siteleri, Haber metinleri, Makaleler, Çeviri platformları</a:t>
            </a:r>
          </a:p>
          <a:p>
            <a:r>
              <a:rPr lang="tr-TR" sz="1400" dirty="0">
                <a:latin typeface="Calibri" panose="020F0502020204030204" pitchFamily="34" charset="0"/>
                <a:ea typeface="Calibri" panose="020F0502020204030204" pitchFamily="34" charset="0"/>
                <a:cs typeface="Calibri" panose="020F0502020204030204" pitchFamily="34" charset="0"/>
              </a:rPr>
              <a:t>gibi kaynaklardan elde edilebilir.</a:t>
            </a:r>
          </a:p>
        </p:txBody>
      </p:sp>
      <p:sp>
        <p:nvSpPr>
          <p:cNvPr id="7" name="Metin kutusu 6">
            <a:extLst>
              <a:ext uri="{FF2B5EF4-FFF2-40B4-BE49-F238E27FC236}">
                <a16:creationId xmlns:a16="http://schemas.microsoft.com/office/drawing/2014/main" id="{A297FFB6-1E45-1601-25DD-9209D03FCF26}"/>
              </a:ext>
            </a:extLst>
          </p:cNvPr>
          <p:cNvSpPr txBox="1"/>
          <p:nvPr/>
        </p:nvSpPr>
        <p:spPr>
          <a:xfrm>
            <a:off x="9295377" y="1994496"/>
            <a:ext cx="2896623" cy="2246769"/>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Model: </a:t>
            </a:r>
            <a:r>
              <a:rPr lang="tr-TR" sz="1400" b="1" dirty="0" err="1">
                <a:latin typeface="Calibri" panose="020F0502020204030204" pitchFamily="34" charset="0"/>
                <a:ea typeface="Calibri" panose="020F0502020204030204" pitchFamily="34" charset="0"/>
                <a:cs typeface="Calibri" panose="020F0502020204030204" pitchFamily="34" charset="0"/>
              </a:rPr>
              <a:t>Transformer</a:t>
            </a:r>
            <a:r>
              <a:rPr lang="tr-TR" sz="1400" b="1" dirty="0">
                <a:latin typeface="Calibri" panose="020F0502020204030204" pitchFamily="34" charset="0"/>
                <a:ea typeface="Calibri" panose="020F0502020204030204" pitchFamily="34" charset="0"/>
                <a:cs typeface="Calibri" panose="020F0502020204030204" pitchFamily="34" charset="0"/>
              </a:rPr>
              <a:t> Mimarisi</a:t>
            </a:r>
          </a:p>
          <a:p>
            <a:r>
              <a:rPr lang="tr-TR" sz="1400" dirty="0" err="1">
                <a:latin typeface="Calibri" panose="020F0502020204030204" pitchFamily="34" charset="0"/>
                <a:ea typeface="Calibri" panose="020F0502020204030204" pitchFamily="34" charset="0"/>
                <a:cs typeface="Calibri" panose="020F0502020204030204" pitchFamily="34" charset="0"/>
              </a:rPr>
              <a:t>Transformer</a:t>
            </a:r>
            <a:r>
              <a:rPr lang="tr-TR" sz="1400" dirty="0">
                <a:latin typeface="Calibri" panose="020F0502020204030204" pitchFamily="34" charset="0"/>
                <a:ea typeface="Calibri" panose="020F0502020204030204" pitchFamily="34" charset="0"/>
                <a:cs typeface="Calibri" panose="020F0502020204030204" pitchFamily="34" charset="0"/>
              </a:rPr>
              <a:t> iki ana bloktan oluşur:</a:t>
            </a:r>
          </a:p>
          <a:p>
            <a:r>
              <a:rPr lang="tr-TR" sz="1400" b="1" dirty="0">
                <a:latin typeface="Calibri" panose="020F0502020204030204" pitchFamily="34" charset="0"/>
                <a:ea typeface="Calibri" panose="020F0502020204030204" pitchFamily="34" charset="0"/>
                <a:cs typeface="Calibri" panose="020F0502020204030204" pitchFamily="34" charset="0"/>
              </a:rPr>
              <a:t>1. Encoder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İngilizce cümleyi alır.</a:t>
            </a:r>
          </a:p>
          <a:p>
            <a:pPr marL="285750" indent="-285750">
              <a:buFont typeface="Arial" panose="020B0604020202020204" pitchFamily="34" charset="0"/>
              <a:buChar char="•"/>
            </a:pPr>
            <a:r>
              <a:rPr lang="tr-TR" sz="1400" dirty="0" err="1">
                <a:latin typeface="Calibri" panose="020F0502020204030204" pitchFamily="34" charset="0"/>
                <a:ea typeface="Calibri" panose="020F0502020204030204" pitchFamily="34" charset="0"/>
                <a:cs typeface="Calibri" panose="020F0502020204030204" pitchFamily="34" charset="0"/>
              </a:rPr>
              <a:t>Tokenize</a:t>
            </a:r>
            <a:r>
              <a:rPr lang="tr-TR" sz="1400" dirty="0">
                <a:latin typeface="Calibri" panose="020F0502020204030204" pitchFamily="34" charset="0"/>
                <a:ea typeface="Calibri" panose="020F0502020204030204" pitchFamily="34" charset="0"/>
                <a:cs typeface="Calibri" panose="020F0502020204030204" pitchFamily="34" charset="0"/>
              </a:rPr>
              <a:t> eder, </a:t>
            </a:r>
            <a:r>
              <a:rPr lang="tr-TR" sz="1400" dirty="0" err="1">
                <a:latin typeface="Calibri" panose="020F0502020204030204" pitchFamily="34" charset="0"/>
                <a:ea typeface="Calibri" panose="020F0502020204030204" pitchFamily="34" charset="0"/>
                <a:cs typeface="Calibri" panose="020F0502020204030204" pitchFamily="34" charset="0"/>
              </a:rPr>
              <a:t>embedding’lere</a:t>
            </a:r>
            <a:r>
              <a:rPr lang="tr-TR" sz="1400" dirty="0">
                <a:latin typeface="Calibri" panose="020F0502020204030204" pitchFamily="34" charset="0"/>
                <a:ea typeface="Calibri" panose="020F0502020204030204" pitchFamily="34" charset="0"/>
                <a:cs typeface="Calibri" panose="020F0502020204030204" pitchFamily="34" charset="0"/>
              </a:rPr>
              <a:t> çevirir.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Çok katmanlı </a:t>
            </a:r>
            <a:r>
              <a:rPr lang="tr-TR" sz="1400" dirty="0" err="1">
                <a:latin typeface="Calibri" panose="020F0502020204030204" pitchFamily="34" charset="0"/>
                <a:ea typeface="Calibri" panose="020F0502020204030204" pitchFamily="34" charset="0"/>
                <a:cs typeface="Calibri" panose="020F0502020204030204" pitchFamily="34" charset="0"/>
              </a:rPr>
              <a:t>attention</a:t>
            </a:r>
            <a:r>
              <a:rPr lang="tr-TR" sz="1400" dirty="0">
                <a:latin typeface="Calibri" panose="020F0502020204030204" pitchFamily="34" charset="0"/>
                <a:ea typeface="Calibri" panose="020F0502020204030204" pitchFamily="34" charset="0"/>
                <a:cs typeface="Calibri" panose="020F0502020204030204" pitchFamily="34" charset="0"/>
              </a:rPr>
              <a:t> mekanizmasıyla bağlamı öğrenir.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Metni temsil eden sayısal bir </a:t>
            </a:r>
            <a:r>
              <a:rPr lang="tr-TR" sz="1400" b="1" dirty="0">
                <a:latin typeface="Calibri" panose="020F0502020204030204" pitchFamily="34" charset="0"/>
                <a:ea typeface="Calibri" panose="020F0502020204030204" pitchFamily="34" charset="0"/>
                <a:cs typeface="Calibri" panose="020F0502020204030204" pitchFamily="34" charset="0"/>
              </a:rPr>
              <a:t>vektör dizisi</a:t>
            </a:r>
            <a:r>
              <a:rPr lang="tr-TR" sz="1400" dirty="0">
                <a:latin typeface="Calibri" panose="020F0502020204030204" pitchFamily="34" charset="0"/>
                <a:ea typeface="Calibri" panose="020F0502020204030204" pitchFamily="34" charset="0"/>
                <a:cs typeface="Calibri" panose="020F0502020204030204" pitchFamily="34" charset="0"/>
              </a:rPr>
              <a:t> üretir.</a:t>
            </a:r>
          </a:p>
        </p:txBody>
      </p:sp>
      <p:sp>
        <p:nvSpPr>
          <p:cNvPr id="8" name="Metin kutusu 7">
            <a:extLst>
              <a:ext uri="{FF2B5EF4-FFF2-40B4-BE49-F238E27FC236}">
                <a16:creationId xmlns:a16="http://schemas.microsoft.com/office/drawing/2014/main" id="{AE972C9E-9456-8F5B-E36A-87B5EE799C20}"/>
              </a:ext>
            </a:extLst>
          </p:cNvPr>
          <p:cNvSpPr txBox="1"/>
          <p:nvPr/>
        </p:nvSpPr>
        <p:spPr>
          <a:xfrm>
            <a:off x="9295377" y="5035093"/>
            <a:ext cx="2896623" cy="1384995"/>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2. </a:t>
            </a:r>
            <a:r>
              <a:rPr lang="tr-TR" sz="1400" b="1" dirty="0" err="1">
                <a:latin typeface="Calibri" panose="020F0502020204030204" pitchFamily="34" charset="0"/>
                <a:ea typeface="Calibri" panose="020F0502020204030204" pitchFamily="34" charset="0"/>
                <a:cs typeface="Calibri" panose="020F0502020204030204" pitchFamily="34" charset="0"/>
              </a:rPr>
              <a:t>Decoder</a:t>
            </a:r>
            <a:endParaRPr lang="tr-TR" sz="14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err="1">
                <a:latin typeface="Calibri" panose="020F0502020204030204" pitchFamily="34" charset="0"/>
                <a:ea typeface="Calibri" panose="020F0502020204030204" pitchFamily="34" charset="0"/>
                <a:cs typeface="Calibri" panose="020F0502020204030204" pitchFamily="34" charset="0"/>
              </a:rPr>
              <a:t>Encoder’dan</a:t>
            </a:r>
            <a:r>
              <a:rPr lang="tr-TR" sz="1400" dirty="0">
                <a:latin typeface="Calibri" panose="020F0502020204030204" pitchFamily="34" charset="0"/>
                <a:ea typeface="Calibri" panose="020F0502020204030204" pitchFamily="34" charset="0"/>
                <a:cs typeface="Calibri" panose="020F0502020204030204" pitchFamily="34" charset="0"/>
              </a:rPr>
              <a:t> gelen vektörleri kullanır.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Adım adım Çince kelimeler üretir.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Yani </a:t>
            </a:r>
            <a:r>
              <a:rPr lang="tr-TR" sz="1400" dirty="0" err="1">
                <a:latin typeface="Calibri" panose="020F0502020204030204" pitchFamily="34" charset="0"/>
                <a:ea typeface="Calibri" panose="020F0502020204030204" pitchFamily="34" charset="0"/>
                <a:cs typeface="Calibri" panose="020F0502020204030204" pitchFamily="34" charset="0"/>
              </a:rPr>
              <a:t>encoder’ın</a:t>
            </a:r>
            <a:r>
              <a:rPr lang="tr-TR" sz="1400" dirty="0">
                <a:latin typeface="Calibri" panose="020F0502020204030204" pitchFamily="34" charset="0"/>
                <a:ea typeface="Calibri" panose="020F0502020204030204" pitchFamily="34" charset="0"/>
                <a:cs typeface="Calibri" panose="020F0502020204030204" pitchFamily="34" charset="0"/>
              </a:rPr>
              <a:t> çıkışını </a:t>
            </a:r>
            <a:r>
              <a:rPr lang="tr-TR" sz="1400" b="1" dirty="0">
                <a:latin typeface="Calibri" panose="020F0502020204030204" pitchFamily="34" charset="0"/>
                <a:ea typeface="Calibri" panose="020F0502020204030204" pitchFamily="34" charset="0"/>
                <a:cs typeface="Calibri" panose="020F0502020204030204" pitchFamily="34" charset="0"/>
              </a:rPr>
              <a:t>Çince metne çevirir</a:t>
            </a:r>
            <a:r>
              <a:rPr lang="tr-TR" sz="1400" dirty="0">
                <a:latin typeface="Calibri" panose="020F0502020204030204" pitchFamily="34" charset="0"/>
                <a:ea typeface="Calibri" panose="020F0502020204030204" pitchFamily="34" charset="0"/>
                <a:cs typeface="Calibri" panose="020F0502020204030204" pitchFamily="34" charset="0"/>
              </a:rPr>
              <a:t>.</a:t>
            </a:r>
          </a:p>
        </p:txBody>
      </p:sp>
      <p:sp>
        <p:nvSpPr>
          <p:cNvPr id="9" name="Metin kutusu 8">
            <a:extLst>
              <a:ext uri="{FF2B5EF4-FFF2-40B4-BE49-F238E27FC236}">
                <a16:creationId xmlns:a16="http://schemas.microsoft.com/office/drawing/2014/main" id="{BC550D76-B7A3-9430-BEBE-020FC2C570C4}"/>
              </a:ext>
            </a:extLst>
          </p:cNvPr>
          <p:cNvSpPr txBox="1"/>
          <p:nvPr/>
        </p:nvSpPr>
        <p:spPr>
          <a:xfrm>
            <a:off x="0" y="5257562"/>
            <a:ext cx="4461536" cy="1600438"/>
          </a:xfrm>
          <a:prstGeom prst="rect">
            <a:avLst/>
          </a:prstGeom>
          <a:noFill/>
        </p:spPr>
        <p:txBody>
          <a:bodyPr wrap="square" rtlCol="0">
            <a:spAutoFit/>
          </a:bodyPr>
          <a:lstStyle/>
          <a:p>
            <a:r>
              <a:rPr lang="tr-TR" sz="1400" b="1" dirty="0">
                <a:latin typeface="Calibri" panose="020F0502020204030204" pitchFamily="34" charset="0"/>
                <a:ea typeface="Calibri" panose="020F0502020204030204" pitchFamily="34" charset="0"/>
                <a:cs typeface="Calibri" panose="020F0502020204030204" pitchFamily="34" charset="0"/>
              </a:rPr>
              <a:t>Modelin Eğitilmesi: Transfer Learning</a:t>
            </a:r>
          </a:p>
          <a:p>
            <a:r>
              <a:rPr lang="tr-TR" sz="1400" dirty="0" err="1">
                <a:latin typeface="Calibri" panose="020F0502020204030204" pitchFamily="34" charset="0"/>
                <a:ea typeface="Calibri" panose="020F0502020204030204" pitchFamily="34" charset="0"/>
                <a:cs typeface="Calibri" panose="020F0502020204030204" pitchFamily="34" charset="0"/>
              </a:rPr>
              <a:t>Transformer’ı</a:t>
            </a:r>
            <a:r>
              <a:rPr lang="tr-TR" sz="1400" dirty="0">
                <a:latin typeface="Calibri" panose="020F0502020204030204" pitchFamily="34" charset="0"/>
                <a:ea typeface="Calibri" panose="020F0502020204030204" pitchFamily="34" charset="0"/>
                <a:cs typeface="Calibri" panose="020F0502020204030204" pitchFamily="34" charset="0"/>
              </a:rPr>
              <a:t> sıfırdan eğitmek hem pahalı hem de çok veri gerektirir. Bunun yerine:</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Önceden büyük veri setlerinde eğitilmiş güçlü bir </a:t>
            </a:r>
            <a:r>
              <a:rPr lang="tr-TR" sz="1400" dirty="0" err="1">
                <a:latin typeface="Calibri" panose="020F0502020204030204" pitchFamily="34" charset="0"/>
                <a:ea typeface="Calibri" panose="020F0502020204030204" pitchFamily="34" charset="0"/>
                <a:cs typeface="Calibri" panose="020F0502020204030204" pitchFamily="34" charset="0"/>
              </a:rPr>
              <a:t>transformer</a:t>
            </a:r>
            <a:r>
              <a:rPr lang="tr-TR" sz="1400" dirty="0">
                <a:latin typeface="Calibri" panose="020F0502020204030204" pitchFamily="34" charset="0"/>
                <a:ea typeface="Calibri" panose="020F0502020204030204" pitchFamily="34" charset="0"/>
                <a:cs typeface="Calibri" panose="020F0502020204030204" pitchFamily="34" charset="0"/>
              </a:rPr>
              <a:t> modeli (örneğin </a:t>
            </a:r>
            <a:r>
              <a:rPr lang="tr-TR" sz="1400" b="1" dirty="0">
                <a:latin typeface="Calibri" panose="020F0502020204030204" pitchFamily="34" charset="0"/>
                <a:ea typeface="Calibri" panose="020F0502020204030204" pitchFamily="34" charset="0"/>
                <a:cs typeface="Calibri" panose="020F0502020204030204" pitchFamily="34" charset="0"/>
              </a:rPr>
              <a:t>BERT</a:t>
            </a:r>
            <a:r>
              <a:rPr lang="tr-TR" sz="1400" dirty="0">
                <a:latin typeface="Calibri" panose="020F0502020204030204" pitchFamily="34" charset="0"/>
                <a:ea typeface="Calibri" panose="020F0502020204030204" pitchFamily="34" charset="0"/>
                <a:cs typeface="Calibri" panose="020F0502020204030204" pitchFamily="34" charset="0"/>
              </a:rPr>
              <a:t>) alınır.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Kendi İngilizce–Çince veri setimiz üzerinde </a:t>
            </a:r>
            <a:r>
              <a:rPr lang="tr-TR" sz="1400" b="1" dirty="0" err="1">
                <a:latin typeface="Calibri" panose="020F0502020204030204" pitchFamily="34" charset="0"/>
                <a:ea typeface="Calibri" panose="020F0502020204030204" pitchFamily="34" charset="0"/>
                <a:cs typeface="Calibri" panose="020F0502020204030204" pitchFamily="34" charset="0"/>
              </a:rPr>
              <a:t>fine-tuning</a:t>
            </a:r>
            <a:r>
              <a:rPr lang="tr-TR" sz="1400" dirty="0">
                <a:latin typeface="Calibri" panose="020F0502020204030204" pitchFamily="34" charset="0"/>
                <a:ea typeface="Calibri" panose="020F0502020204030204" pitchFamily="34" charset="0"/>
                <a:cs typeface="Calibri" panose="020F0502020204030204" pitchFamily="34" charset="0"/>
              </a:rPr>
              <a:t> yapılır.</a:t>
            </a:r>
          </a:p>
        </p:txBody>
      </p:sp>
      <p:sp>
        <p:nvSpPr>
          <p:cNvPr id="10" name="Metin kutusu 9">
            <a:extLst>
              <a:ext uri="{FF2B5EF4-FFF2-40B4-BE49-F238E27FC236}">
                <a16:creationId xmlns:a16="http://schemas.microsoft.com/office/drawing/2014/main" id="{5359AC04-502E-B827-AE8D-903B9914D505}"/>
              </a:ext>
            </a:extLst>
          </p:cNvPr>
          <p:cNvSpPr txBox="1"/>
          <p:nvPr/>
        </p:nvSpPr>
        <p:spPr>
          <a:xfrm>
            <a:off x="4590411" y="5903893"/>
            <a:ext cx="2563522" cy="954107"/>
          </a:xfrm>
          <a:prstGeom prst="rect">
            <a:avLst/>
          </a:prstGeom>
          <a:noFill/>
        </p:spPr>
        <p:txBody>
          <a:bodyPr wrap="non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yaklaşım:</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Eğitim süresini kısaltır,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Daha az veriye ihtiyaç duyar,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Modelin kalitesini artırır.</a:t>
            </a:r>
          </a:p>
        </p:txBody>
      </p:sp>
    </p:spTree>
    <p:extLst>
      <p:ext uri="{BB962C8B-B14F-4D97-AF65-F5344CB8AC3E}">
        <p14:creationId xmlns:p14="http://schemas.microsoft.com/office/powerpoint/2010/main" val="2935649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doküman, belge içeren bir resim&#10;&#10;Yapay zeka tarafından oluşturulmuş içerik yanlış olabilir.">
            <a:extLst>
              <a:ext uri="{FF2B5EF4-FFF2-40B4-BE49-F238E27FC236}">
                <a16:creationId xmlns:a16="http://schemas.microsoft.com/office/drawing/2014/main" id="{91E2376D-BB02-E410-3CF0-C6B6E0EBA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2" y="472923"/>
            <a:ext cx="12160875" cy="5912154"/>
          </a:xfrm>
          <a:prstGeom prst="rect">
            <a:avLst/>
          </a:prstGeom>
        </p:spPr>
      </p:pic>
    </p:spTree>
    <p:extLst>
      <p:ext uri="{BB962C8B-B14F-4D97-AF65-F5344CB8AC3E}">
        <p14:creationId xmlns:p14="http://schemas.microsoft.com/office/powerpoint/2010/main" val="3411531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9E7A564-DD07-62D9-6CE8-E7990DB13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3" y="1073029"/>
            <a:ext cx="12122773" cy="4711942"/>
          </a:xfrm>
          <a:prstGeom prst="rect">
            <a:avLst/>
          </a:prstGeom>
        </p:spPr>
      </p:pic>
    </p:spTree>
    <p:extLst>
      <p:ext uri="{BB962C8B-B14F-4D97-AF65-F5344CB8AC3E}">
        <p14:creationId xmlns:p14="http://schemas.microsoft.com/office/powerpoint/2010/main" val="3777362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B21C1AC-932A-59C1-F8F1-210DE7145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7" y="1104780"/>
            <a:ext cx="12154525" cy="4648439"/>
          </a:xfrm>
          <a:prstGeom prst="rect">
            <a:avLst/>
          </a:prstGeom>
        </p:spPr>
      </p:pic>
    </p:spTree>
    <p:extLst>
      <p:ext uri="{BB962C8B-B14F-4D97-AF65-F5344CB8AC3E}">
        <p14:creationId xmlns:p14="http://schemas.microsoft.com/office/powerpoint/2010/main" val="3381946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tasarım içeren bir resim&#10;&#10;Yapay zeka tarafından oluşturulmuş içerik yanlış olabilir.">
            <a:extLst>
              <a:ext uri="{FF2B5EF4-FFF2-40B4-BE49-F238E27FC236}">
                <a16:creationId xmlns:a16="http://schemas.microsoft.com/office/drawing/2014/main" id="{9338CDE6-C8D5-C36D-2DC4-5C07B141E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2" y="0"/>
            <a:ext cx="12160875" cy="5378726"/>
          </a:xfrm>
          <a:prstGeom prst="rect">
            <a:avLst/>
          </a:prstGeom>
        </p:spPr>
      </p:pic>
      <p:sp>
        <p:nvSpPr>
          <p:cNvPr id="4" name="Metin kutusu 3">
            <a:extLst>
              <a:ext uri="{FF2B5EF4-FFF2-40B4-BE49-F238E27FC236}">
                <a16:creationId xmlns:a16="http://schemas.microsoft.com/office/drawing/2014/main" id="{AED6F639-95AD-574D-A22F-3674749F7D7E}"/>
              </a:ext>
            </a:extLst>
          </p:cNvPr>
          <p:cNvSpPr txBox="1"/>
          <p:nvPr/>
        </p:nvSpPr>
        <p:spPr>
          <a:xfrm>
            <a:off x="540049" y="1479274"/>
            <a:ext cx="1888146" cy="400110"/>
          </a:xfrm>
          <a:prstGeom prst="rect">
            <a:avLst/>
          </a:prstGeom>
          <a:noFill/>
        </p:spPr>
        <p:txBody>
          <a:bodyPr wrap="none" rtlCol="0">
            <a:spAutoFit/>
          </a:bodyPr>
          <a:lstStyle/>
          <a:p>
            <a:pPr marL="285750" indent="-285750">
              <a:buFont typeface="Arial" panose="020B0604020202020204" pitchFamily="34" charset="0"/>
              <a:buChar char="•"/>
            </a:pPr>
            <a:r>
              <a:rPr lang="tr-TR" sz="2000" b="1" dirty="0">
                <a:latin typeface="Calibri" panose="020F0502020204030204" pitchFamily="34" charset="0"/>
                <a:ea typeface="Calibri" panose="020F0502020204030204" pitchFamily="34" charset="0"/>
                <a:cs typeface="Calibri" panose="020F0502020204030204" pitchFamily="34" charset="0"/>
              </a:rPr>
              <a:t>Çıktı Katmanı</a:t>
            </a:r>
          </a:p>
        </p:txBody>
      </p:sp>
      <p:sp>
        <p:nvSpPr>
          <p:cNvPr id="10" name="Metin kutusu 9">
            <a:extLst>
              <a:ext uri="{FF2B5EF4-FFF2-40B4-BE49-F238E27FC236}">
                <a16:creationId xmlns:a16="http://schemas.microsoft.com/office/drawing/2014/main" id="{EA69010B-3B0A-11D6-7579-332220A584B6}"/>
              </a:ext>
            </a:extLst>
          </p:cNvPr>
          <p:cNvSpPr txBox="1"/>
          <p:nvPr/>
        </p:nvSpPr>
        <p:spPr>
          <a:xfrm>
            <a:off x="-55233" y="5374071"/>
            <a:ext cx="10512531" cy="738664"/>
          </a:xfrm>
          <a:prstGeom prst="rect">
            <a:avLst/>
          </a:prstGeom>
          <a:noFill/>
        </p:spPr>
        <p:txBody>
          <a:bodyPr wrap="square" rtlCol="0">
            <a:spAutoFit/>
          </a:bodyPr>
          <a:lstStyle/>
          <a:p>
            <a:r>
              <a:rPr lang="tr-TR" sz="1400" b="1" dirty="0" err="1">
                <a:latin typeface="Calibri" panose="020F0502020204030204" pitchFamily="34" charset="0"/>
                <a:ea typeface="Calibri" panose="020F0502020204030204" pitchFamily="34" charset="0"/>
                <a:cs typeface="Calibri" panose="020F0502020204030204" pitchFamily="34" charset="0"/>
              </a:rPr>
              <a:t>Input</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Layer</a:t>
            </a:r>
            <a:r>
              <a:rPr lang="tr-TR" sz="1400" b="1" dirty="0">
                <a:latin typeface="Calibri" panose="020F0502020204030204" pitchFamily="34" charset="0"/>
                <a:ea typeface="Calibri" panose="020F0502020204030204" pitchFamily="34" charset="0"/>
                <a:cs typeface="Calibri" panose="020F0502020204030204" pitchFamily="34" charset="0"/>
              </a:rPr>
              <a:t>:</a:t>
            </a:r>
            <a:r>
              <a:rPr lang="tr-TR" sz="1400" dirty="0">
                <a:latin typeface="Calibri" panose="020F0502020204030204" pitchFamily="34" charset="0"/>
                <a:ea typeface="Calibri" panose="020F0502020204030204" pitchFamily="34" charset="0"/>
                <a:cs typeface="Calibri" panose="020F0502020204030204" pitchFamily="34" charset="0"/>
              </a:rPr>
              <a:t> Modelin aldığı ham özniteliklerin sinir ağına girdiği katmandır.</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b="1" dirty="0" err="1">
                <a:latin typeface="Calibri" panose="020F0502020204030204" pitchFamily="34" charset="0"/>
                <a:ea typeface="Calibri" panose="020F0502020204030204" pitchFamily="34" charset="0"/>
                <a:cs typeface="Calibri" panose="020F0502020204030204" pitchFamily="34" charset="0"/>
              </a:rPr>
              <a:t>Hidden</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Layer</a:t>
            </a:r>
            <a:r>
              <a:rPr lang="tr-TR" sz="1400" b="1" dirty="0">
                <a:latin typeface="Calibri" panose="020F0502020204030204" pitchFamily="34" charset="0"/>
                <a:ea typeface="Calibri" panose="020F0502020204030204" pitchFamily="34" charset="0"/>
                <a:cs typeface="Calibri" panose="020F0502020204030204" pitchFamily="34" charset="0"/>
              </a:rPr>
              <a:t>(s):</a:t>
            </a:r>
            <a:r>
              <a:rPr lang="tr-TR" sz="1400" dirty="0">
                <a:latin typeface="Calibri" panose="020F0502020204030204" pitchFamily="34" charset="0"/>
                <a:ea typeface="Calibri" panose="020F0502020204030204" pitchFamily="34" charset="0"/>
                <a:cs typeface="Calibri" panose="020F0502020204030204" pitchFamily="34" charset="0"/>
              </a:rPr>
              <a:t> Ağırlıklar üzerinden hesaplamaların yapıldığı, modelin örüntüleri öğrendiği katmanlardır. Birden fazla olabilir.</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b="1" dirty="0" err="1">
                <a:latin typeface="Calibri" panose="020F0502020204030204" pitchFamily="34" charset="0"/>
                <a:ea typeface="Calibri" panose="020F0502020204030204" pitchFamily="34" charset="0"/>
                <a:cs typeface="Calibri" panose="020F0502020204030204" pitchFamily="34" charset="0"/>
              </a:rPr>
              <a:t>Output</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Layer</a:t>
            </a:r>
            <a:r>
              <a:rPr lang="tr-TR" sz="1400" b="1" dirty="0">
                <a:latin typeface="Calibri" panose="020F0502020204030204" pitchFamily="34" charset="0"/>
                <a:ea typeface="Calibri" panose="020F0502020204030204" pitchFamily="34" charset="0"/>
                <a:cs typeface="Calibri" panose="020F0502020204030204" pitchFamily="34" charset="0"/>
              </a:rPr>
              <a:t>:</a:t>
            </a:r>
            <a:r>
              <a:rPr lang="tr-TR" sz="1400" dirty="0">
                <a:latin typeface="Calibri" panose="020F0502020204030204" pitchFamily="34" charset="0"/>
                <a:ea typeface="Calibri" panose="020F0502020204030204" pitchFamily="34" charset="0"/>
                <a:cs typeface="Calibri" panose="020F0502020204030204" pitchFamily="34" charset="0"/>
              </a:rPr>
              <a:t> Sınıflandırmada tahmin edilen sınıf etiketini, regresyonda ise sayısal çıktıyı üretir.</a:t>
            </a:r>
          </a:p>
        </p:txBody>
      </p:sp>
    </p:spTree>
    <p:extLst>
      <p:ext uri="{BB962C8B-B14F-4D97-AF65-F5344CB8AC3E}">
        <p14:creationId xmlns:p14="http://schemas.microsoft.com/office/powerpoint/2010/main" val="643545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harita içeren bir resim&#10;&#10;Yapay zeka tarafından oluşturulmuş içerik yanlış olabilir.">
            <a:extLst>
              <a:ext uri="{FF2B5EF4-FFF2-40B4-BE49-F238E27FC236}">
                <a16:creationId xmlns:a16="http://schemas.microsoft.com/office/drawing/2014/main" id="{8E592EC8-6974-F23B-5C39-3ABC89DBC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2" y="872993"/>
            <a:ext cx="12160875" cy="5112013"/>
          </a:xfrm>
          <a:prstGeom prst="rect">
            <a:avLst/>
          </a:prstGeom>
        </p:spPr>
      </p:pic>
    </p:spTree>
    <p:extLst>
      <p:ext uri="{BB962C8B-B14F-4D97-AF65-F5344CB8AC3E}">
        <p14:creationId xmlns:p14="http://schemas.microsoft.com/office/powerpoint/2010/main" val="4108369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tasarım içeren bir resim&#10;&#10;Yapay zeka tarafından oluşturulmuş içerik yanlış olabilir.">
            <a:extLst>
              <a:ext uri="{FF2B5EF4-FFF2-40B4-BE49-F238E27FC236}">
                <a16:creationId xmlns:a16="http://schemas.microsoft.com/office/drawing/2014/main" id="{EDACCBCA-A059-10B9-78F0-0A870B8DD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 y="971423"/>
            <a:ext cx="12179926" cy="4915153"/>
          </a:xfrm>
          <a:prstGeom prst="rect">
            <a:avLst/>
          </a:prstGeom>
        </p:spPr>
      </p:pic>
    </p:spTree>
    <p:extLst>
      <p:ext uri="{BB962C8B-B14F-4D97-AF65-F5344CB8AC3E}">
        <p14:creationId xmlns:p14="http://schemas.microsoft.com/office/powerpoint/2010/main" val="104006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tasarım içeren bir resim&#10;&#10;Yapay zeka tarafından oluşturulmuş içerik yanlış olabilir.">
            <a:extLst>
              <a:ext uri="{FF2B5EF4-FFF2-40B4-BE49-F238E27FC236}">
                <a16:creationId xmlns:a16="http://schemas.microsoft.com/office/drawing/2014/main" id="{8E3627B4-83F6-4CCC-31FA-09A7D654E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2" y="720586"/>
            <a:ext cx="12160875" cy="5416828"/>
          </a:xfrm>
          <a:prstGeom prst="rect">
            <a:avLst/>
          </a:prstGeom>
        </p:spPr>
      </p:pic>
    </p:spTree>
    <p:extLst>
      <p:ext uri="{BB962C8B-B14F-4D97-AF65-F5344CB8AC3E}">
        <p14:creationId xmlns:p14="http://schemas.microsoft.com/office/powerpoint/2010/main" val="2743549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içeren bir resim&#10;&#10;Yapay zeka tarafından oluşturulmuş içerik yanlış olabilir.">
            <a:extLst>
              <a:ext uri="{FF2B5EF4-FFF2-40B4-BE49-F238E27FC236}">
                <a16:creationId xmlns:a16="http://schemas.microsoft.com/office/drawing/2014/main" id="{FFA52EB2-4F72-A9CA-5AA5-CE98090FE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2" y="711060"/>
            <a:ext cx="12160875" cy="5435879"/>
          </a:xfrm>
          <a:prstGeom prst="rect">
            <a:avLst/>
          </a:prstGeom>
        </p:spPr>
      </p:pic>
    </p:spTree>
    <p:extLst>
      <p:ext uri="{BB962C8B-B14F-4D97-AF65-F5344CB8AC3E}">
        <p14:creationId xmlns:p14="http://schemas.microsoft.com/office/powerpoint/2010/main" val="35696053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içeren bir resim&#10;&#10;Yapay zeka tarafından oluşturulmuş içerik yanlış olabilir.">
            <a:extLst>
              <a:ext uri="{FF2B5EF4-FFF2-40B4-BE49-F238E27FC236}">
                <a16:creationId xmlns:a16="http://schemas.microsoft.com/office/drawing/2014/main" id="{9536ED9B-A88A-6638-D812-EF1BC0026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2" y="704710"/>
            <a:ext cx="12160875" cy="5448580"/>
          </a:xfrm>
          <a:prstGeom prst="rect">
            <a:avLst/>
          </a:prstGeom>
        </p:spPr>
      </p:pic>
    </p:spTree>
    <p:extLst>
      <p:ext uri="{BB962C8B-B14F-4D97-AF65-F5344CB8AC3E}">
        <p14:creationId xmlns:p14="http://schemas.microsoft.com/office/powerpoint/2010/main" val="3210767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çizgi film, kırpıntı çizim içeren bir resim&#10;&#10;Yapay zeka tarafından oluşturulmuş içerik yanlış olabilir.">
            <a:extLst>
              <a:ext uri="{FF2B5EF4-FFF2-40B4-BE49-F238E27FC236}">
                <a16:creationId xmlns:a16="http://schemas.microsoft.com/office/drawing/2014/main" id="{1EED9E2E-664C-D156-7A98-763021C8B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2" y="971423"/>
            <a:ext cx="12160875" cy="4915153"/>
          </a:xfrm>
          <a:prstGeom prst="rect">
            <a:avLst/>
          </a:prstGeom>
        </p:spPr>
      </p:pic>
    </p:spTree>
    <p:extLst>
      <p:ext uri="{BB962C8B-B14F-4D97-AF65-F5344CB8AC3E}">
        <p14:creationId xmlns:p14="http://schemas.microsoft.com/office/powerpoint/2010/main" val="2171184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4BAF870-25D5-1DCA-5F88-00A3B1A7A84B}"/>
              </a:ext>
            </a:extLst>
          </p:cNvPr>
          <p:cNvSpPr txBox="1"/>
          <p:nvPr/>
        </p:nvSpPr>
        <p:spPr>
          <a:xfrm>
            <a:off x="0" y="0"/>
            <a:ext cx="4260077" cy="553998"/>
          </a:xfrm>
          <a:prstGeom prst="rect">
            <a:avLst/>
          </a:prstGeom>
          <a:noFill/>
        </p:spPr>
        <p:txBody>
          <a:bodyPr wrap="none" rtlCol="0">
            <a:spAutoFit/>
          </a:bodyPr>
          <a:lstStyle/>
          <a:p>
            <a:r>
              <a:rPr lang="tr-TR" sz="3000" b="1" dirty="0">
                <a:latin typeface="Calibri" panose="020F0502020204030204" pitchFamily="34" charset="0"/>
                <a:ea typeface="Calibri" panose="020F0502020204030204" pitchFamily="34" charset="0"/>
                <a:cs typeface="Calibri" panose="020F0502020204030204" pitchFamily="34" charset="0"/>
              </a:rPr>
              <a:t>Ekstra Yardımcı Kaynaklar</a:t>
            </a:r>
          </a:p>
        </p:txBody>
      </p:sp>
      <p:sp>
        <p:nvSpPr>
          <p:cNvPr id="3" name="Metin kutusu 2">
            <a:extLst>
              <a:ext uri="{FF2B5EF4-FFF2-40B4-BE49-F238E27FC236}">
                <a16:creationId xmlns:a16="http://schemas.microsoft.com/office/drawing/2014/main" id="{CFE7612B-3655-C751-FE82-A7C5152CC53F}"/>
              </a:ext>
            </a:extLst>
          </p:cNvPr>
          <p:cNvSpPr txBox="1"/>
          <p:nvPr/>
        </p:nvSpPr>
        <p:spPr>
          <a:xfrm>
            <a:off x="0" y="492629"/>
            <a:ext cx="12065170" cy="6340197"/>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Derin Öğrenme (</a:t>
            </a:r>
            <a:r>
              <a:rPr lang="tr-TR" sz="1400" dirty="0" err="1">
                <a:latin typeface="Calibri" panose="020F0502020204030204" pitchFamily="34" charset="0"/>
                <a:ea typeface="Calibri" panose="020F0502020204030204" pitchFamily="34" charset="0"/>
                <a:cs typeface="Calibri" panose="020F0502020204030204" pitchFamily="34" charset="0"/>
              </a:rPr>
              <a:t>Deep</a:t>
            </a:r>
            <a:r>
              <a:rPr lang="tr-TR" sz="1400" dirty="0">
                <a:latin typeface="Calibri" panose="020F0502020204030204" pitchFamily="34" charset="0"/>
                <a:ea typeface="Calibri" panose="020F0502020204030204" pitchFamily="34" charset="0"/>
                <a:cs typeface="Calibri" panose="020F0502020204030204" pitchFamily="34" charset="0"/>
              </a:rPr>
              <a:t> Learning) Nedir ve Nasıl Çalışır?</a:t>
            </a:r>
          </a:p>
          <a:p>
            <a:r>
              <a:rPr lang="tr-TR" sz="1400" dirty="0">
                <a:latin typeface="Calibri" panose="020F0502020204030204" pitchFamily="34" charset="0"/>
                <a:ea typeface="Calibri" panose="020F0502020204030204" pitchFamily="34" charset="0"/>
                <a:cs typeface="Calibri" panose="020F0502020204030204" pitchFamily="34" charset="0"/>
                <a:hlinkClick r:id="rId2"/>
              </a:rPr>
              <a:t>https://nyilmazsimsek.medium.com/derin-%C3%B6%C4%9Frenme-deep-learning-nedir-ve-nas%C4%B1l-%C3%A7al%C4%B1%C5%9F%C4%B1r-2d7f5850782</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Introduction</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to</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Deep</a:t>
            </a:r>
            <a:r>
              <a:rPr lang="tr-TR" sz="1400" dirty="0">
                <a:latin typeface="Calibri" panose="020F0502020204030204" pitchFamily="34" charset="0"/>
                <a:ea typeface="Calibri" panose="020F0502020204030204" pitchFamily="34" charset="0"/>
                <a:cs typeface="Calibri" panose="020F0502020204030204" pitchFamily="34" charset="0"/>
              </a:rPr>
              <a:t> Learning</a:t>
            </a:r>
          </a:p>
          <a:p>
            <a:r>
              <a:rPr lang="tr-TR" sz="1400" dirty="0">
                <a:latin typeface="Calibri" panose="020F0502020204030204" pitchFamily="34" charset="0"/>
                <a:ea typeface="Calibri" panose="020F0502020204030204" pitchFamily="34" charset="0"/>
                <a:cs typeface="Calibri" panose="020F0502020204030204" pitchFamily="34" charset="0"/>
                <a:hlinkClick r:id="rId3"/>
              </a:rPr>
              <a:t>https://www.geeksforgeeks.org/deep-learning/introduction-deep-learning/</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err="1">
                <a:latin typeface="Calibri" panose="020F0502020204030204" pitchFamily="34" charset="0"/>
                <a:ea typeface="Calibri" panose="020F0502020204030204" pitchFamily="34" charset="0"/>
                <a:cs typeface="Calibri" panose="020F0502020204030204" pitchFamily="34" charset="0"/>
              </a:rPr>
              <a:t>Yapay</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Sinir</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Ağları</a:t>
            </a:r>
            <a:r>
              <a:rPr lang="en-US" sz="1400" dirty="0">
                <a:latin typeface="Calibri" panose="020F0502020204030204" pitchFamily="34" charset="0"/>
                <a:ea typeface="Calibri" panose="020F0502020204030204" pitchFamily="34" charset="0"/>
                <a:cs typeface="Calibri" panose="020F0502020204030204" pitchFamily="34" charset="0"/>
              </a:rPr>
              <a:t> (Artificial Neural Network (ANN))</a:t>
            </a:r>
          </a:p>
          <a:p>
            <a:r>
              <a:rPr lang="tr-TR" sz="1400" dirty="0">
                <a:latin typeface="Calibri" panose="020F0502020204030204" pitchFamily="34" charset="0"/>
                <a:ea typeface="Calibri" panose="020F0502020204030204" pitchFamily="34" charset="0"/>
                <a:cs typeface="Calibri" panose="020F0502020204030204" pitchFamily="34" charset="0"/>
                <a:hlinkClick r:id="rId4"/>
              </a:rPr>
              <a:t>https://ece-akdagli.medium.com/yapay-sinir-a%C4%9Flar%C4%B1-artificial-neural-network-ann-d7846dfcb022</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Artificial Neural Networks and its Applications</a:t>
            </a:r>
          </a:p>
          <a:p>
            <a:r>
              <a:rPr lang="tr-TR" sz="1400" dirty="0">
                <a:latin typeface="Calibri" panose="020F0502020204030204" pitchFamily="34" charset="0"/>
                <a:ea typeface="Calibri" panose="020F0502020204030204" pitchFamily="34" charset="0"/>
                <a:cs typeface="Calibri" panose="020F0502020204030204" pitchFamily="34" charset="0"/>
                <a:hlinkClick r:id="rId5"/>
              </a:rPr>
              <a:t>https://www.geeksforgeeks.org/artificial-intelligence/artificial-neural-networks-and-its-applications/</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Convolutional</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Neural</a:t>
            </a:r>
            <a:r>
              <a:rPr lang="tr-TR" sz="1400" dirty="0">
                <a:latin typeface="Calibri" panose="020F0502020204030204" pitchFamily="34" charset="0"/>
                <a:ea typeface="Calibri" panose="020F0502020204030204" pitchFamily="34" charset="0"/>
                <a:cs typeface="Calibri" panose="020F0502020204030204" pitchFamily="34" charset="0"/>
              </a:rPr>
              <a:t> Network (</a:t>
            </a:r>
            <a:r>
              <a:rPr lang="tr-TR" sz="1400" dirty="0" err="1">
                <a:latin typeface="Calibri" panose="020F0502020204030204" pitchFamily="34" charset="0"/>
                <a:ea typeface="Calibri" panose="020F0502020204030204" pitchFamily="34" charset="0"/>
                <a:cs typeface="Calibri" panose="020F0502020204030204" pitchFamily="34" charset="0"/>
              </a:rPr>
              <a:t>ConvNet</a:t>
            </a:r>
            <a:r>
              <a:rPr lang="tr-TR" sz="1400" dirty="0">
                <a:latin typeface="Calibri" panose="020F0502020204030204" pitchFamily="34" charset="0"/>
                <a:ea typeface="Calibri" panose="020F0502020204030204" pitchFamily="34" charset="0"/>
                <a:cs typeface="Calibri" panose="020F0502020204030204" pitchFamily="34" charset="0"/>
              </a:rPr>
              <a:t> yada CNN) nedir, nasıl çalışır?</a:t>
            </a:r>
          </a:p>
          <a:p>
            <a:r>
              <a:rPr lang="tr-TR" sz="1400" dirty="0">
                <a:latin typeface="Calibri" panose="020F0502020204030204" pitchFamily="34" charset="0"/>
                <a:ea typeface="Calibri" panose="020F0502020204030204" pitchFamily="34" charset="0"/>
                <a:cs typeface="Calibri" panose="020F0502020204030204" pitchFamily="34" charset="0"/>
                <a:hlinkClick r:id="rId6"/>
              </a:rPr>
              <a:t>https://medium.com/@tuncerergin/convolutional-neural-network-convnet-yada-cnn-nedir-nasil-calisir-97a0f5d34cad</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CNN (</a:t>
            </a:r>
            <a:r>
              <a:rPr lang="tr-TR" sz="1400" dirty="0" err="1">
                <a:latin typeface="Calibri" panose="020F0502020204030204" pitchFamily="34" charset="0"/>
                <a:ea typeface="Calibri" panose="020F0502020204030204" pitchFamily="34" charset="0"/>
                <a:cs typeface="Calibri" panose="020F0502020204030204" pitchFamily="34" charset="0"/>
              </a:rPr>
              <a:t>Convolutional</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Neural</a:t>
            </a:r>
            <a:r>
              <a:rPr lang="tr-TR" sz="1400" dirty="0">
                <a:latin typeface="Calibri" panose="020F0502020204030204" pitchFamily="34" charset="0"/>
                <a:ea typeface="Calibri" panose="020F0502020204030204" pitchFamily="34" charset="0"/>
                <a:cs typeface="Calibri" panose="020F0502020204030204" pitchFamily="34" charset="0"/>
              </a:rPr>
              <a:t> Networks) Nedir?</a:t>
            </a:r>
          </a:p>
          <a:p>
            <a:r>
              <a:rPr lang="tr-TR" sz="1400" dirty="0">
                <a:latin typeface="Calibri" panose="020F0502020204030204" pitchFamily="34" charset="0"/>
                <a:ea typeface="Calibri" panose="020F0502020204030204" pitchFamily="34" charset="0"/>
                <a:cs typeface="Calibri" panose="020F0502020204030204" pitchFamily="34" charset="0"/>
                <a:hlinkClick r:id="rId7"/>
              </a:rPr>
              <a:t>https://bartubozkurt35.medium.com/cnn-convolutional-neural-networks-nedir-a5bafc4a82a1</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An Introduction to Convolutional Neural Networks (CNNs)</a:t>
            </a:r>
          </a:p>
          <a:p>
            <a:r>
              <a:rPr lang="tr-TR" sz="1400" dirty="0">
                <a:latin typeface="Calibri" panose="020F0502020204030204" pitchFamily="34" charset="0"/>
                <a:ea typeface="Calibri" panose="020F0502020204030204" pitchFamily="34" charset="0"/>
                <a:cs typeface="Calibri" panose="020F0502020204030204" pitchFamily="34" charset="0"/>
                <a:hlinkClick r:id="rId8"/>
              </a:rPr>
              <a:t>https://www.datacamp.com/tutorial/introduction-to-convolutional-neural-networks-cnns</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Recurrent</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Neural</a:t>
            </a:r>
            <a:r>
              <a:rPr lang="tr-TR" sz="1400" dirty="0">
                <a:latin typeface="Calibri" panose="020F0502020204030204" pitchFamily="34" charset="0"/>
                <a:ea typeface="Calibri" panose="020F0502020204030204" pitchFamily="34" charset="0"/>
                <a:cs typeface="Calibri" panose="020F0502020204030204" pitchFamily="34" charset="0"/>
              </a:rPr>
              <a:t> Network Nedir?</a:t>
            </a:r>
          </a:p>
          <a:p>
            <a:r>
              <a:rPr lang="tr-TR" sz="1400" dirty="0">
                <a:latin typeface="Calibri" panose="020F0502020204030204" pitchFamily="34" charset="0"/>
                <a:ea typeface="Calibri" panose="020F0502020204030204" pitchFamily="34" charset="0"/>
                <a:cs typeface="Calibri" panose="020F0502020204030204" pitchFamily="34" charset="0"/>
                <a:hlinkClick r:id="rId9"/>
              </a:rPr>
              <a:t>https://medium.com/@hamzaerguder/recurrent-neural-network-nedir-bdd3d0839120</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RNN Nedir? Nasıl Çalışır?</a:t>
            </a:r>
          </a:p>
          <a:p>
            <a:r>
              <a:rPr lang="tr-TR" sz="1400" dirty="0">
                <a:latin typeface="Calibri" panose="020F0502020204030204" pitchFamily="34" charset="0"/>
                <a:ea typeface="Calibri" panose="020F0502020204030204" pitchFamily="34" charset="0"/>
                <a:cs typeface="Calibri" panose="020F0502020204030204" pitchFamily="34" charset="0"/>
                <a:hlinkClick r:id="rId10"/>
              </a:rPr>
              <a:t>https://medium.com/deep-learning-turkiye/rnn-nedir-nas%C4%B1l-%C3%A7al%C4%B1%C5%9F%C4%B1r-9e5d572689e1</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What is a recurrent neural network (RNN)?</a:t>
            </a:r>
          </a:p>
          <a:p>
            <a:r>
              <a:rPr lang="tr-TR" sz="1400" dirty="0">
                <a:latin typeface="Calibri" panose="020F0502020204030204" pitchFamily="34" charset="0"/>
                <a:ea typeface="Calibri" panose="020F0502020204030204" pitchFamily="34" charset="0"/>
                <a:cs typeface="Calibri" panose="020F0502020204030204" pitchFamily="34" charset="0"/>
                <a:hlinkClick r:id="rId11"/>
              </a:rPr>
              <a:t>https://www.ibm.com/think/topics/recurrent-neural-networks</a:t>
            </a:r>
            <a:endParaRPr lang="tr-TR"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5745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F2973E38-950B-E6CD-0C25-9CDE64995FEE}"/>
              </a:ext>
            </a:extLst>
          </p:cNvPr>
          <p:cNvSpPr txBox="1"/>
          <p:nvPr/>
        </p:nvSpPr>
        <p:spPr>
          <a:xfrm>
            <a:off x="0" y="220929"/>
            <a:ext cx="12065170" cy="6586418"/>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LSTM Nedir? Nasıl Çalışır?</a:t>
            </a:r>
          </a:p>
          <a:p>
            <a:r>
              <a:rPr lang="tr-TR" sz="1400" dirty="0">
                <a:latin typeface="Calibri" panose="020F0502020204030204" pitchFamily="34" charset="0"/>
                <a:ea typeface="Calibri" panose="020F0502020204030204" pitchFamily="34" charset="0"/>
                <a:cs typeface="Calibri" panose="020F0502020204030204" pitchFamily="34" charset="0"/>
                <a:hlinkClick r:id="rId2"/>
              </a:rPr>
              <a:t>https://mfakca.medium.com/lstm-nedir-nas%C4%B1l-%C3%A7al%C4%B1%C5%9F%C4%B1r-326866fd8869</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Uzun-Kısa Vadeli Bellek(LSTM)</a:t>
            </a:r>
          </a:p>
          <a:p>
            <a:r>
              <a:rPr lang="tr-TR" sz="1400" dirty="0">
                <a:latin typeface="Calibri" panose="020F0502020204030204" pitchFamily="34" charset="0"/>
                <a:ea typeface="Calibri" panose="020F0502020204030204" pitchFamily="34" charset="0"/>
                <a:cs typeface="Calibri" panose="020F0502020204030204" pitchFamily="34" charset="0"/>
                <a:hlinkClick r:id="rId3"/>
              </a:rPr>
              <a:t>https://medium.com/deep-learning-turkiye/uzun-k%C4%B1sa-vadeli-bellek-lstm-b018c07174a3</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What is LSTM - Long Short Term Memory?</a:t>
            </a:r>
          </a:p>
          <a:p>
            <a:r>
              <a:rPr lang="tr-TR" sz="1400" dirty="0">
                <a:latin typeface="Calibri" panose="020F0502020204030204" pitchFamily="34" charset="0"/>
                <a:ea typeface="Calibri" panose="020F0502020204030204" pitchFamily="34" charset="0"/>
                <a:cs typeface="Calibri" panose="020F0502020204030204" pitchFamily="34" charset="0"/>
                <a:hlinkClick r:id="rId4"/>
              </a:rPr>
              <a:t>https://www.geeksforgeeks.org/deep-learning/deep-learning-introduction-to-long-short-term-memory/</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Generative Adversarial Networks (GANs) (</a:t>
            </a:r>
            <a:r>
              <a:rPr lang="en-US" sz="1400" dirty="0" err="1">
                <a:latin typeface="Calibri" panose="020F0502020204030204" pitchFamily="34" charset="0"/>
                <a:ea typeface="Calibri" panose="020F0502020204030204" pitchFamily="34" charset="0"/>
                <a:cs typeface="Calibri" panose="020F0502020204030204" pitchFamily="34" charset="0"/>
              </a:rPr>
              <a:t>Türkçe</a:t>
            </a:r>
            <a:r>
              <a:rPr lang="en-US" sz="1400" dirty="0">
                <a:latin typeface="Calibri" panose="020F0502020204030204" pitchFamily="34" charset="0"/>
                <a:ea typeface="Calibri" panose="020F0502020204030204" pitchFamily="34" charset="0"/>
                <a:cs typeface="Calibri" panose="020F0502020204030204" pitchFamily="34" charset="0"/>
              </a:rPr>
              <a:t>)</a:t>
            </a:r>
          </a:p>
          <a:p>
            <a:r>
              <a:rPr lang="tr-TR" sz="1400" dirty="0">
                <a:latin typeface="Calibri" panose="020F0502020204030204" pitchFamily="34" charset="0"/>
                <a:ea typeface="Calibri" panose="020F0502020204030204" pitchFamily="34" charset="0"/>
                <a:cs typeface="Calibri" panose="020F0502020204030204" pitchFamily="34" charset="0"/>
                <a:hlinkClick r:id="rId5"/>
              </a:rPr>
              <a:t>https://medium.com/teknopar-akademi/generative-adversarial-networks-gans-t%C3%BCrk%C3%A7e-8eedeee7e2ae</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Çekişmeli Üretici Ağlar (GAN)</a:t>
            </a:r>
          </a:p>
          <a:p>
            <a:r>
              <a:rPr lang="tr-TR" sz="1400" dirty="0">
                <a:latin typeface="Calibri" panose="020F0502020204030204" pitchFamily="34" charset="0"/>
                <a:ea typeface="Calibri" panose="020F0502020204030204" pitchFamily="34" charset="0"/>
                <a:cs typeface="Calibri" panose="020F0502020204030204" pitchFamily="34" charset="0"/>
                <a:hlinkClick r:id="rId6"/>
              </a:rPr>
              <a:t>https://medium.com/deep-learning-turkiye/%C3%A7eki%C5%9Fmeli-%C3%BCretici-a%C4%9Flar-gan-e64716f4ee9c</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Generative</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Adversarial</a:t>
            </a:r>
            <a:r>
              <a:rPr lang="tr-TR" sz="1400" dirty="0">
                <a:latin typeface="Calibri" panose="020F0502020204030204" pitchFamily="34" charset="0"/>
                <a:ea typeface="Calibri" panose="020F0502020204030204" pitchFamily="34" charset="0"/>
                <a:cs typeface="Calibri" panose="020F0502020204030204" pitchFamily="34" charset="0"/>
              </a:rPr>
              <a:t> Network (GAN)</a:t>
            </a:r>
          </a:p>
          <a:p>
            <a:r>
              <a:rPr lang="tr-TR" sz="1400" dirty="0">
                <a:latin typeface="Calibri" panose="020F0502020204030204" pitchFamily="34" charset="0"/>
                <a:ea typeface="Calibri" panose="020F0502020204030204" pitchFamily="34" charset="0"/>
                <a:cs typeface="Calibri" panose="020F0502020204030204" pitchFamily="34" charset="0"/>
                <a:hlinkClick r:id="rId7"/>
              </a:rPr>
              <a:t>https://www.geeksforgeeks.org/deep-learning/generative-adversarial-network-gan/</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Radial Basis Function Networks (RBFNs)</a:t>
            </a:r>
          </a:p>
          <a:p>
            <a:r>
              <a:rPr lang="tr-TR" sz="1400" dirty="0">
                <a:latin typeface="Calibri" panose="020F0502020204030204" pitchFamily="34" charset="0"/>
                <a:ea typeface="Calibri" panose="020F0502020204030204" pitchFamily="34" charset="0"/>
                <a:cs typeface="Calibri" panose="020F0502020204030204" pitchFamily="34" charset="0"/>
                <a:hlinkClick r:id="rId8"/>
              </a:rPr>
              <a:t>https://mohamedbakrey094.medium.com/radial-basis-function-networks-rbfns-be2ec324d8fb</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What are radial basis function neural networks?</a:t>
            </a:r>
          </a:p>
          <a:p>
            <a:r>
              <a:rPr lang="tr-TR" sz="1400" dirty="0">
                <a:latin typeface="Calibri" panose="020F0502020204030204" pitchFamily="34" charset="0"/>
                <a:ea typeface="Calibri" panose="020F0502020204030204" pitchFamily="34" charset="0"/>
                <a:cs typeface="Calibri" panose="020F0502020204030204" pitchFamily="34" charset="0"/>
                <a:hlinkClick r:id="rId9"/>
              </a:rPr>
              <a:t>https://www.geeksforgeeks.org/deep-learning/what-are-radial-basis-function-neural-networks/</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Self </a:t>
            </a:r>
            <a:r>
              <a:rPr lang="tr-TR" sz="1400" dirty="0" err="1">
                <a:latin typeface="Calibri" panose="020F0502020204030204" pitchFamily="34" charset="0"/>
                <a:ea typeface="Calibri" panose="020F0502020204030204" pitchFamily="34" charset="0"/>
                <a:cs typeface="Calibri" panose="020F0502020204030204" pitchFamily="34" charset="0"/>
              </a:rPr>
              <a:t>Organizing</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Maps</a:t>
            </a:r>
            <a:r>
              <a:rPr lang="tr-TR" sz="1400" dirty="0">
                <a:latin typeface="Calibri" panose="020F0502020204030204" pitchFamily="34" charset="0"/>
                <a:ea typeface="Calibri" panose="020F0502020204030204" pitchFamily="34" charset="0"/>
                <a:cs typeface="Calibri" panose="020F0502020204030204" pitchFamily="34" charset="0"/>
              </a:rPr>
              <a:t> - </a:t>
            </a:r>
            <a:r>
              <a:rPr lang="tr-TR" sz="1400" dirty="0" err="1">
                <a:latin typeface="Calibri" panose="020F0502020204030204" pitchFamily="34" charset="0"/>
                <a:ea typeface="Calibri" panose="020F0502020204030204" pitchFamily="34" charset="0"/>
                <a:cs typeface="Calibri" panose="020F0502020204030204" pitchFamily="34" charset="0"/>
              </a:rPr>
              <a:t>Kohonen</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Maps</a:t>
            </a:r>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hlinkClick r:id="rId10"/>
              </a:rPr>
              <a:t>https://www.geeksforgeeks.org/python/self-organising-maps-kohonen-maps/</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Self-Organizing Maps: An Intuitive Guide with Python Examples</a:t>
            </a:r>
          </a:p>
          <a:p>
            <a:r>
              <a:rPr lang="tr-TR" sz="1400" dirty="0">
                <a:latin typeface="Calibri" panose="020F0502020204030204" pitchFamily="34" charset="0"/>
                <a:ea typeface="Calibri" panose="020F0502020204030204" pitchFamily="34" charset="0"/>
                <a:cs typeface="Calibri" panose="020F0502020204030204" pitchFamily="34" charset="0"/>
                <a:hlinkClick r:id="rId11"/>
              </a:rPr>
              <a:t>https://www.datacamp.com/tutorial/self-organizing-maps</a:t>
            </a:r>
            <a:endParaRPr lang="tr-TR"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9859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7316B894-15CA-390B-473B-CB2ADD541FCF}"/>
              </a:ext>
            </a:extLst>
          </p:cNvPr>
          <p:cNvSpPr txBox="1"/>
          <p:nvPr/>
        </p:nvSpPr>
        <p:spPr>
          <a:xfrm>
            <a:off x="0" y="270025"/>
            <a:ext cx="12065170" cy="6678751"/>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Derin İnanç Ağları-(</a:t>
            </a:r>
            <a:r>
              <a:rPr lang="tr-TR" sz="1400" dirty="0" err="1">
                <a:latin typeface="Calibri" panose="020F0502020204030204" pitchFamily="34" charset="0"/>
                <a:ea typeface="Calibri" panose="020F0502020204030204" pitchFamily="34" charset="0"/>
                <a:cs typeface="Calibri" panose="020F0502020204030204" pitchFamily="34" charset="0"/>
              </a:rPr>
              <a:t>Deep</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Belief</a:t>
            </a:r>
            <a:r>
              <a:rPr lang="tr-TR" sz="1400" dirty="0">
                <a:latin typeface="Calibri" panose="020F0502020204030204" pitchFamily="34" charset="0"/>
                <a:ea typeface="Calibri" panose="020F0502020204030204" pitchFamily="34" charset="0"/>
                <a:cs typeface="Calibri" panose="020F0502020204030204" pitchFamily="34" charset="0"/>
              </a:rPr>
              <a:t> Network)(DBN)</a:t>
            </a:r>
          </a:p>
          <a:p>
            <a:r>
              <a:rPr lang="tr-TR" sz="1400" dirty="0">
                <a:latin typeface="Calibri" panose="020F0502020204030204" pitchFamily="34" charset="0"/>
                <a:ea typeface="Calibri" panose="020F0502020204030204" pitchFamily="34" charset="0"/>
                <a:cs typeface="Calibri" panose="020F0502020204030204" pitchFamily="34" charset="0"/>
                <a:hlinkClick r:id="rId2"/>
              </a:rPr>
              <a:t>https://medium.com/@batincangurbuz/derin-i%CC%87nan%C3%A7-a%C4%9Flar%C4%B1-deep-belief-network-dbn-5d120bfd9c5c</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Deep Belief Network (DBN) in Deep Learning</a:t>
            </a:r>
          </a:p>
          <a:p>
            <a:r>
              <a:rPr lang="tr-TR" sz="1400" dirty="0">
                <a:latin typeface="Calibri" panose="020F0502020204030204" pitchFamily="34" charset="0"/>
                <a:ea typeface="Calibri" panose="020F0502020204030204" pitchFamily="34" charset="0"/>
                <a:cs typeface="Calibri" panose="020F0502020204030204" pitchFamily="34" charset="0"/>
                <a:hlinkClick r:id="rId3"/>
              </a:rPr>
              <a:t>https://www.geeksforgeeks.org/deep-learning/deep-belief-network-dbn-in-deep-learning/</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Autoencoder</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Otokodlayıcı</a:t>
            </a:r>
            <a:r>
              <a:rPr lang="tr-TR" sz="1400" dirty="0">
                <a:latin typeface="Calibri" panose="020F0502020204030204" pitchFamily="34" charset="0"/>
                <a:ea typeface="Calibri" panose="020F0502020204030204" pitchFamily="34" charset="0"/>
                <a:cs typeface="Calibri" panose="020F0502020204030204" pitchFamily="34" charset="0"/>
              </a:rPr>
              <a:t>) nedir? Ne için kullanılır?</a:t>
            </a:r>
          </a:p>
          <a:p>
            <a:r>
              <a:rPr lang="tr-TR" sz="1400" dirty="0">
                <a:latin typeface="Calibri" panose="020F0502020204030204" pitchFamily="34" charset="0"/>
                <a:ea typeface="Calibri" panose="020F0502020204030204" pitchFamily="34" charset="0"/>
                <a:cs typeface="Calibri" panose="020F0502020204030204" pitchFamily="34" charset="0"/>
                <a:hlinkClick r:id="rId4"/>
              </a:rPr>
              <a:t>https://cihanongun.medium.com/autoencoder-otokodlay%C4%B1c%C4%B1-nedir-ne-i%C3%A7in-kullan%C4%B1l%C4%B1r-e520a591746a</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Autoencoders</a:t>
            </a:r>
            <a:r>
              <a:rPr lang="tr-TR" sz="1400" dirty="0">
                <a:latin typeface="Calibri" panose="020F0502020204030204" pitchFamily="34" charset="0"/>
                <a:ea typeface="Calibri" panose="020F0502020204030204" pitchFamily="34" charset="0"/>
                <a:cs typeface="Calibri" panose="020F0502020204030204" pitchFamily="34" charset="0"/>
              </a:rPr>
              <a:t> in Machine Learning</a:t>
            </a:r>
          </a:p>
          <a:p>
            <a:r>
              <a:rPr lang="tr-TR" sz="1400" dirty="0">
                <a:latin typeface="Calibri" panose="020F0502020204030204" pitchFamily="34" charset="0"/>
                <a:ea typeface="Calibri" panose="020F0502020204030204" pitchFamily="34" charset="0"/>
                <a:cs typeface="Calibri" panose="020F0502020204030204" pitchFamily="34" charset="0"/>
                <a:hlinkClick r:id="rId5"/>
              </a:rPr>
              <a:t>https://www.geeksforgeeks.org/machine-learning/auto-encoders/</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Öğrenme Aktarımı/Transfer Learning</a:t>
            </a:r>
          </a:p>
          <a:p>
            <a:r>
              <a:rPr lang="tr-TR" sz="1400" dirty="0">
                <a:latin typeface="Calibri" panose="020F0502020204030204" pitchFamily="34" charset="0"/>
                <a:ea typeface="Calibri" panose="020F0502020204030204" pitchFamily="34" charset="0"/>
                <a:cs typeface="Calibri" panose="020F0502020204030204" pitchFamily="34" charset="0"/>
                <a:hlinkClick r:id="rId6"/>
              </a:rPr>
              <a:t>https://medium.com/novaresearchlab/%C3%B6%C4%9Frenme-aktar%C4%B1m%C4%B1-transfer-learning-c0b8126965c4</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What is Transfer Learning in AI? An Introductory Guide with Examples</a:t>
            </a:r>
          </a:p>
          <a:p>
            <a:r>
              <a:rPr lang="tr-TR" sz="1400" dirty="0">
                <a:latin typeface="Calibri" panose="020F0502020204030204" pitchFamily="34" charset="0"/>
                <a:ea typeface="Calibri" panose="020F0502020204030204" pitchFamily="34" charset="0"/>
                <a:cs typeface="Calibri" panose="020F0502020204030204" pitchFamily="34" charset="0"/>
                <a:hlinkClick r:id="rId7"/>
              </a:rPr>
              <a:t>https://www.datacamp.com/blog/what-is-transfer-learning-in-ai-an-introductory-guide</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ResNet</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Residual</a:t>
            </a:r>
            <a:r>
              <a:rPr lang="tr-TR" sz="1400" dirty="0">
                <a:latin typeface="Calibri" panose="020F0502020204030204" pitchFamily="34" charset="0"/>
                <a:ea typeface="Calibri" panose="020F0502020204030204" pitchFamily="34" charset="0"/>
                <a:cs typeface="Calibri" panose="020F0502020204030204" pitchFamily="34" charset="0"/>
              </a:rPr>
              <a:t> Network) Nedir?</a:t>
            </a:r>
          </a:p>
          <a:p>
            <a:r>
              <a:rPr lang="tr-TR" sz="1400" dirty="0">
                <a:latin typeface="Calibri" panose="020F0502020204030204" pitchFamily="34" charset="0"/>
                <a:ea typeface="Calibri" panose="020F0502020204030204" pitchFamily="34" charset="0"/>
                <a:cs typeface="Calibri" panose="020F0502020204030204" pitchFamily="34" charset="0"/>
                <a:hlinkClick r:id="rId8"/>
              </a:rPr>
              <a:t>https://suhedacilek.medium.com/resnet-residual-network-nedir-49105e642566</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Residual Networks (</a:t>
            </a:r>
            <a:r>
              <a:rPr lang="en-US" sz="1400" dirty="0" err="1">
                <a:latin typeface="Calibri" panose="020F0502020204030204" pitchFamily="34" charset="0"/>
                <a:ea typeface="Calibri" panose="020F0502020204030204" pitchFamily="34" charset="0"/>
                <a:cs typeface="Calibri" panose="020F0502020204030204" pitchFamily="34" charset="0"/>
              </a:rPr>
              <a:t>ResNet</a:t>
            </a:r>
            <a:r>
              <a:rPr lang="en-US" sz="1400" dirty="0">
                <a:latin typeface="Calibri" panose="020F0502020204030204" pitchFamily="34" charset="0"/>
                <a:ea typeface="Calibri" panose="020F0502020204030204" pitchFamily="34" charset="0"/>
                <a:cs typeface="Calibri" panose="020F0502020204030204" pitchFamily="34" charset="0"/>
              </a:rPr>
              <a:t>) - Deep Learning</a:t>
            </a:r>
          </a:p>
          <a:p>
            <a:r>
              <a:rPr lang="tr-TR" sz="1400" dirty="0">
                <a:latin typeface="Calibri" panose="020F0502020204030204" pitchFamily="34" charset="0"/>
                <a:ea typeface="Calibri" panose="020F0502020204030204" pitchFamily="34" charset="0"/>
                <a:cs typeface="Calibri" panose="020F0502020204030204" pitchFamily="34" charset="0"/>
                <a:hlinkClick r:id="rId9"/>
              </a:rPr>
              <a:t>https://www.geeksforgeeks.org/deep-learning/residual-networks-resnet-deep-learning/</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Reinforcement</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Learning’e</a:t>
            </a:r>
            <a:r>
              <a:rPr lang="tr-TR" sz="1400" dirty="0">
                <a:latin typeface="Calibri" panose="020F0502020204030204" pitchFamily="34" charset="0"/>
                <a:ea typeface="Calibri" panose="020F0502020204030204" pitchFamily="34" charset="0"/>
                <a:cs typeface="Calibri" panose="020F0502020204030204" pitchFamily="34" charset="0"/>
              </a:rPr>
              <a:t> Giriş</a:t>
            </a:r>
          </a:p>
          <a:p>
            <a:r>
              <a:rPr lang="tr-TR" sz="1400" dirty="0">
                <a:latin typeface="Calibri" panose="020F0502020204030204" pitchFamily="34" charset="0"/>
                <a:ea typeface="Calibri" panose="020F0502020204030204" pitchFamily="34" charset="0"/>
                <a:cs typeface="Calibri" panose="020F0502020204030204" pitchFamily="34" charset="0"/>
                <a:hlinkClick r:id="rId10"/>
              </a:rPr>
              <a:t>https://medium.com/machine-learning-t%C3%BCrkiye/reinforcement-learninge-giri%C5%9F-25a539e0693d</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A Beginner's Guide to Deep Reinforcement Learning</a:t>
            </a:r>
          </a:p>
          <a:p>
            <a:r>
              <a:rPr lang="tr-TR" sz="1400" dirty="0">
                <a:latin typeface="Calibri" panose="020F0502020204030204" pitchFamily="34" charset="0"/>
                <a:ea typeface="Calibri" panose="020F0502020204030204" pitchFamily="34" charset="0"/>
                <a:cs typeface="Calibri" panose="020F0502020204030204" pitchFamily="34" charset="0"/>
                <a:hlinkClick r:id="rId11"/>
              </a:rPr>
              <a:t>https://www.geeksforgeeks.org/artificial-intelligence/a-beginners-guide-to-deep-reinforcement-learning/</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7468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F2E4CB7-3875-8759-AC9C-78DAB5C3E0E6}"/>
              </a:ext>
            </a:extLst>
          </p:cNvPr>
          <p:cNvSpPr txBox="1"/>
          <p:nvPr/>
        </p:nvSpPr>
        <p:spPr>
          <a:xfrm>
            <a:off x="0" y="270025"/>
            <a:ext cx="12065170" cy="4893647"/>
          </a:xfrm>
          <a:prstGeom prst="rect">
            <a:avLst/>
          </a:prstGeom>
          <a:noFill/>
        </p:spPr>
        <p:txBody>
          <a:bodyPr wrap="square" rtlCol="0">
            <a:spAutoFit/>
          </a:bodyPr>
          <a:lstStyle/>
          <a:p>
            <a:r>
              <a:rPr lang="tr-TR" sz="1400" dirty="0" err="1">
                <a:latin typeface="Calibri" panose="020F0502020204030204" pitchFamily="34" charset="0"/>
                <a:ea typeface="Calibri" panose="020F0502020204030204" pitchFamily="34" charset="0"/>
                <a:cs typeface="Calibri" panose="020F0502020204030204" pitchFamily="34" charset="0"/>
              </a:rPr>
              <a:t>Transformer</a:t>
            </a:r>
            <a:r>
              <a:rPr lang="tr-TR" sz="1400" dirty="0">
                <a:latin typeface="Calibri" panose="020F0502020204030204" pitchFamily="34" charset="0"/>
                <a:ea typeface="Calibri" panose="020F0502020204030204" pitchFamily="34" charset="0"/>
                <a:cs typeface="Calibri" panose="020F0502020204030204" pitchFamily="34" charset="0"/>
              </a:rPr>
              <a:t> Modeli ve Çalışma Prensipleri</a:t>
            </a:r>
          </a:p>
          <a:p>
            <a:r>
              <a:rPr lang="tr-TR" sz="1400" dirty="0">
                <a:latin typeface="Calibri" panose="020F0502020204030204" pitchFamily="34" charset="0"/>
                <a:ea typeface="Calibri" panose="020F0502020204030204" pitchFamily="34" charset="0"/>
                <a:cs typeface="Calibri" panose="020F0502020204030204" pitchFamily="34" charset="0"/>
                <a:hlinkClick r:id="rId2"/>
              </a:rPr>
              <a:t>https://medium.com/huawei-developers-tr/transformer-modeli-ve-%C3%A7al%C4%B1%C5%9Fma-prensipleri-bffdc4c5af0c</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Transformer</a:t>
            </a:r>
            <a:r>
              <a:rPr lang="tr-TR" sz="1400" dirty="0">
                <a:latin typeface="Calibri" panose="020F0502020204030204" pitchFamily="34" charset="0"/>
                <a:ea typeface="Calibri" panose="020F0502020204030204" pitchFamily="34" charset="0"/>
                <a:cs typeface="Calibri" panose="020F0502020204030204" pitchFamily="34" charset="0"/>
              </a:rPr>
              <a:t> Modeli Nedir?</a:t>
            </a:r>
          </a:p>
          <a:p>
            <a:r>
              <a:rPr lang="tr-TR" sz="1400" dirty="0">
                <a:latin typeface="Calibri" panose="020F0502020204030204" pitchFamily="34" charset="0"/>
                <a:ea typeface="Calibri" panose="020F0502020204030204" pitchFamily="34" charset="0"/>
                <a:cs typeface="Calibri" panose="020F0502020204030204" pitchFamily="34" charset="0"/>
                <a:hlinkClick r:id="rId3"/>
              </a:rPr>
              <a:t>https://blog.openzeka.com/ai/transformer-modeli-nedir/#:~:text=Transformer%20modelleri%2C%20bir%20dizideki%20birbirini,bir%20dizi%20matematiksel%20teknik%20uygular</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Transformer</a:t>
            </a:r>
            <a:r>
              <a:rPr lang="tr-TR" sz="1400" dirty="0">
                <a:latin typeface="Calibri" panose="020F0502020204030204" pitchFamily="34" charset="0"/>
                <a:ea typeface="Calibri" panose="020F0502020204030204" pitchFamily="34" charset="0"/>
                <a:cs typeface="Calibri" panose="020F0502020204030204" pitchFamily="34" charset="0"/>
              </a:rPr>
              <a:t> Modelleri ve </a:t>
            </a:r>
            <a:r>
              <a:rPr lang="tr-TR" sz="1400" dirty="0" err="1">
                <a:latin typeface="Calibri" panose="020F0502020204030204" pitchFamily="34" charset="0"/>
                <a:ea typeface="Calibri" panose="020F0502020204030204" pitchFamily="34" charset="0"/>
                <a:cs typeface="Calibri" panose="020F0502020204030204" pitchFamily="34" charset="0"/>
              </a:rPr>
              <a:t>Attention</a:t>
            </a:r>
            <a:r>
              <a:rPr lang="tr-TR" sz="1400" dirty="0">
                <a:latin typeface="Calibri" panose="020F0502020204030204" pitchFamily="34" charset="0"/>
                <a:ea typeface="Calibri" panose="020F0502020204030204" pitchFamily="34" charset="0"/>
                <a:cs typeface="Calibri" panose="020F0502020204030204" pitchFamily="34" charset="0"/>
              </a:rPr>
              <a:t> Mekanizması</a:t>
            </a:r>
          </a:p>
          <a:p>
            <a:r>
              <a:rPr lang="tr-TR" sz="1400" dirty="0">
                <a:latin typeface="Calibri" panose="020F0502020204030204" pitchFamily="34" charset="0"/>
                <a:ea typeface="Calibri" panose="020F0502020204030204" pitchFamily="34" charset="0"/>
                <a:cs typeface="Calibri" panose="020F0502020204030204" pitchFamily="34" charset="0"/>
                <a:hlinkClick r:id="rId4"/>
              </a:rPr>
              <a:t>https://medium.com/bir-ba%C5%9Fka-d%C3%BCnya/transformer-modelleri-ve-attention-mekanizmas%C4%B1-392f053a9806</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2017'de Her </a:t>
            </a:r>
            <a:r>
              <a:rPr lang="en-US" sz="1400" dirty="0" err="1">
                <a:latin typeface="Calibri" panose="020F0502020204030204" pitchFamily="34" charset="0"/>
                <a:ea typeface="Calibri" panose="020F0502020204030204" pitchFamily="34" charset="0"/>
                <a:cs typeface="Calibri" panose="020F0502020204030204" pitchFamily="34" charset="0"/>
              </a:rPr>
              <a:t>Şeyi</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Değiştiren</a:t>
            </a:r>
            <a:r>
              <a:rPr lang="en-US" sz="1400" dirty="0">
                <a:latin typeface="Calibri" panose="020F0502020204030204" pitchFamily="34" charset="0"/>
                <a:ea typeface="Calibri" panose="020F0502020204030204" pitchFamily="34" charset="0"/>
                <a:cs typeface="Calibri" panose="020F0502020204030204" pitchFamily="34" charset="0"/>
              </a:rPr>
              <a:t> Makale: </a:t>
            </a:r>
            <a:r>
              <a:rPr lang="en-US" sz="1400" i="1" dirty="0">
                <a:latin typeface="Calibri" panose="020F0502020204030204" pitchFamily="34" charset="0"/>
                <a:ea typeface="Calibri" panose="020F0502020204030204" pitchFamily="34" charset="0"/>
                <a:cs typeface="Calibri" panose="020F0502020204030204" pitchFamily="34" charset="0"/>
              </a:rPr>
              <a:t>Attention Is All You Need</a:t>
            </a:r>
            <a:endParaRPr lang="en-US"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hlinkClick r:id="rId5"/>
              </a:rPr>
              <a:t>https://medium.com/@zeynepdagtekin/2017de-her-%C5%9Feyi-de%C4%9Fi%C5%9Ftiren-makale-attention-is-all-you-need-e4168f9aaf49</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Transformers</a:t>
            </a:r>
            <a:r>
              <a:rPr lang="tr-TR" sz="1400" dirty="0">
                <a:latin typeface="Calibri" panose="020F0502020204030204" pitchFamily="34" charset="0"/>
                <a:ea typeface="Calibri" panose="020F0502020204030204" pitchFamily="34" charset="0"/>
                <a:cs typeface="Calibri" panose="020F0502020204030204" pitchFamily="34" charset="0"/>
              </a:rPr>
              <a:t> in Machine Learning</a:t>
            </a:r>
          </a:p>
          <a:p>
            <a:r>
              <a:rPr lang="tr-TR" sz="1400" dirty="0">
                <a:latin typeface="Calibri" panose="020F0502020204030204" pitchFamily="34" charset="0"/>
                <a:ea typeface="Calibri" panose="020F0502020204030204" pitchFamily="34" charset="0"/>
                <a:cs typeface="Calibri" panose="020F0502020204030204" pitchFamily="34" charset="0"/>
                <a:hlinkClick r:id="rId6"/>
              </a:rPr>
              <a:t>https://www.geeksforgeeks.org/machine-learning/getting-started-with-transformers/</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What is a transformer model?</a:t>
            </a:r>
          </a:p>
          <a:p>
            <a:r>
              <a:rPr lang="tr-TR" sz="1400" dirty="0">
                <a:latin typeface="Calibri" panose="020F0502020204030204" pitchFamily="34" charset="0"/>
                <a:ea typeface="Calibri" panose="020F0502020204030204" pitchFamily="34" charset="0"/>
                <a:cs typeface="Calibri" panose="020F0502020204030204" pitchFamily="34" charset="0"/>
                <a:hlinkClick r:id="rId7"/>
              </a:rPr>
              <a:t>https://www.ibm.com/think/topics/transformer-model</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en-US" sz="1400" dirty="0">
                <a:latin typeface="Calibri" panose="020F0502020204030204" pitchFamily="34" charset="0"/>
                <a:ea typeface="Calibri" panose="020F0502020204030204" pitchFamily="34" charset="0"/>
                <a:cs typeface="Calibri" panose="020F0502020204030204" pitchFamily="34" charset="0"/>
              </a:rPr>
              <a:t>How Transformers Work: A Detailed Exploration of Transformer Architecture</a:t>
            </a:r>
          </a:p>
          <a:p>
            <a:r>
              <a:rPr lang="tr-TR" sz="1400" dirty="0">
                <a:latin typeface="Calibri" panose="020F0502020204030204" pitchFamily="34" charset="0"/>
                <a:ea typeface="Calibri" panose="020F0502020204030204" pitchFamily="34" charset="0"/>
                <a:cs typeface="Calibri" panose="020F0502020204030204" pitchFamily="34" charset="0"/>
                <a:hlinkClick r:id="rId8"/>
              </a:rPr>
              <a:t>https://www.datacamp.com/tutorial/how-transformers-work</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6560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diyagram, çizgi içeren bir resim&#10;&#10;Yapay zeka tarafından oluşturulmuş içerik yanlış olabilir.">
            <a:extLst>
              <a:ext uri="{FF2B5EF4-FFF2-40B4-BE49-F238E27FC236}">
                <a16:creationId xmlns:a16="http://schemas.microsoft.com/office/drawing/2014/main" id="{24EF0D4A-AAE8-3F96-9F36-C3051EECA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 y="0"/>
            <a:ext cx="12179926" cy="5702593"/>
          </a:xfrm>
          <a:prstGeom prst="rect">
            <a:avLst/>
          </a:prstGeom>
        </p:spPr>
      </p:pic>
      <p:sp>
        <p:nvSpPr>
          <p:cNvPr id="4" name="Metin kutusu 3">
            <a:extLst>
              <a:ext uri="{FF2B5EF4-FFF2-40B4-BE49-F238E27FC236}">
                <a16:creationId xmlns:a16="http://schemas.microsoft.com/office/drawing/2014/main" id="{5D3FEC3C-C5CC-28BB-9872-27C3A8C1F0CE}"/>
              </a:ext>
            </a:extLst>
          </p:cNvPr>
          <p:cNvSpPr txBox="1"/>
          <p:nvPr/>
        </p:nvSpPr>
        <p:spPr>
          <a:xfrm>
            <a:off x="2473177" y="3912468"/>
            <a:ext cx="564578" cy="276999"/>
          </a:xfrm>
          <a:prstGeom prst="rect">
            <a:avLst/>
          </a:prstGeom>
          <a:noFill/>
        </p:spPr>
        <p:txBody>
          <a:bodyPr wrap="none" rtlCol="0">
            <a:spAutoFit/>
          </a:bodyPr>
          <a:lstStyle/>
          <a:p>
            <a:r>
              <a:rPr lang="tr-TR" sz="1200" dirty="0" err="1">
                <a:latin typeface="Georgia" panose="02040502050405020303" pitchFamily="18" charset="0"/>
              </a:rPr>
              <a:t>Input</a:t>
            </a:r>
            <a:endParaRPr lang="tr-TR" sz="1200" dirty="0">
              <a:latin typeface="Georgia" panose="02040502050405020303" pitchFamily="18" charset="0"/>
            </a:endParaRPr>
          </a:p>
        </p:txBody>
      </p:sp>
      <p:sp>
        <p:nvSpPr>
          <p:cNvPr id="5" name="Metin kutusu 4">
            <a:extLst>
              <a:ext uri="{FF2B5EF4-FFF2-40B4-BE49-F238E27FC236}">
                <a16:creationId xmlns:a16="http://schemas.microsoft.com/office/drawing/2014/main" id="{6F91A726-EE4B-77F8-C59E-F4B8AE4BAA63}"/>
              </a:ext>
            </a:extLst>
          </p:cNvPr>
          <p:cNvSpPr txBox="1"/>
          <p:nvPr/>
        </p:nvSpPr>
        <p:spPr>
          <a:xfrm>
            <a:off x="4871686" y="4405282"/>
            <a:ext cx="696024" cy="276999"/>
          </a:xfrm>
          <a:prstGeom prst="rect">
            <a:avLst/>
          </a:prstGeom>
          <a:noFill/>
        </p:spPr>
        <p:txBody>
          <a:bodyPr wrap="none" rtlCol="0">
            <a:spAutoFit/>
          </a:bodyPr>
          <a:lstStyle/>
          <a:p>
            <a:r>
              <a:rPr lang="tr-TR" sz="1200" dirty="0" err="1">
                <a:latin typeface="Georgia" panose="02040502050405020303" pitchFamily="18" charset="0"/>
              </a:rPr>
              <a:t>Hidden</a:t>
            </a:r>
            <a:endParaRPr lang="tr-TR" sz="1200" dirty="0">
              <a:latin typeface="Georgia" panose="02040502050405020303" pitchFamily="18" charset="0"/>
            </a:endParaRPr>
          </a:p>
        </p:txBody>
      </p:sp>
      <p:sp>
        <p:nvSpPr>
          <p:cNvPr id="6" name="Metin kutusu 5">
            <a:extLst>
              <a:ext uri="{FF2B5EF4-FFF2-40B4-BE49-F238E27FC236}">
                <a16:creationId xmlns:a16="http://schemas.microsoft.com/office/drawing/2014/main" id="{15C8C002-B096-2454-2748-110E31500C5A}"/>
              </a:ext>
            </a:extLst>
          </p:cNvPr>
          <p:cNvSpPr txBox="1"/>
          <p:nvPr/>
        </p:nvSpPr>
        <p:spPr>
          <a:xfrm>
            <a:off x="3545091" y="4189467"/>
            <a:ext cx="696024" cy="276999"/>
          </a:xfrm>
          <a:prstGeom prst="rect">
            <a:avLst/>
          </a:prstGeom>
          <a:noFill/>
        </p:spPr>
        <p:txBody>
          <a:bodyPr wrap="none" rtlCol="0">
            <a:spAutoFit/>
          </a:bodyPr>
          <a:lstStyle/>
          <a:p>
            <a:r>
              <a:rPr lang="tr-TR" sz="1200" dirty="0" err="1">
                <a:latin typeface="Georgia" panose="02040502050405020303" pitchFamily="18" charset="0"/>
              </a:rPr>
              <a:t>Hidden</a:t>
            </a:r>
            <a:endParaRPr lang="tr-TR" sz="1200" dirty="0">
              <a:latin typeface="Georgia" panose="02040502050405020303" pitchFamily="18" charset="0"/>
            </a:endParaRPr>
          </a:p>
        </p:txBody>
      </p:sp>
      <p:sp>
        <p:nvSpPr>
          <p:cNvPr id="7" name="Metin kutusu 6">
            <a:extLst>
              <a:ext uri="{FF2B5EF4-FFF2-40B4-BE49-F238E27FC236}">
                <a16:creationId xmlns:a16="http://schemas.microsoft.com/office/drawing/2014/main" id="{56784632-C2EA-D97C-476B-236484A911BC}"/>
              </a:ext>
            </a:extLst>
          </p:cNvPr>
          <p:cNvSpPr txBox="1"/>
          <p:nvPr/>
        </p:nvSpPr>
        <p:spPr>
          <a:xfrm>
            <a:off x="6392617" y="3514406"/>
            <a:ext cx="668773" cy="276999"/>
          </a:xfrm>
          <a:prstGeom prst="rect">
            <a:avLst/>
          </a:prstGeom>
          <a:noFill/>
        </p:spPr>
        <p:txBody>
          <a:bodyPr wrap="none" rtlCol="0">
            <a:spAutoFit/>
          </a:bodyPr>
          <a:lstStyle/>
          <a:p>
            <a:r>
              <a:rPr lang="tr-TR" sz="1200" dirty="0" err="1">
                <a:latin typeface="Georgia" panose="02040502050405020303" pitchFamily="18" charset="0"/>
              </a:rPr>
              <a:t>Output</a:t>
            </a:r>
            <a:endParaRPr lang="tr-TR" sz="1200" dirty="0">
              <a:latin typeface="Georgia" panose="02040502050405020303" pitchFamily="18" charset="0"/>
            </a:endParaRPr>
          </a:p>
        </p:txBody>
      </p:sp>
      <p:sp>
        <p:nvSpPr>
          <p:cNvPr id="8" name="Metin kutusu 7">
            <a:extLst>
              <a:ext uri="{FF2B5EF4-FFF2-40B4-BE49-F238E27FC236}">
                <a16:creationId xmlns:a16="http://schemas.microsoft.com/office/drawing/2014/main" id="{14A2B683-B66C-FB4A-BE41-72D0465D61FB}"/>
              </a:ext>
            </a:extLst>
          </p:cNvPr>
          <p:cNvSpPr txBox="1"/>
          <p:nvPr/>
        </p:nvSpPr>
        <p:spPr>
          <a:xfrm>
            <a:off x="2518863" y="1946850"/>
            <a:ext cx="473206" cy="276999"/>
          </a:xfrm>
          <a:prstGeom prst="rect">
            <a:avLst/>
          </a:prstGeom>
          <a:noFill/>
        </p:spPr>
        <p:txBody>
          <a:bodyPr wrap="none" rtlCol="0">
            <a:spAutoFit/>
          </a:bodyPr>
          <a:lstStyle/>
          <a:p>
            <a:r>
              <a:rPr lang="tr-TR" sz="1200" dirty="0" err="1">
                <a:solidFill>
                  <a:srgbClr val="FF0000"/>
                </a:solidFill>
                <a:latin typeface="Georgia" panose="02040502050405020303" pitchFamily="18" charset="0"/>
              </a:rPr>
              <a:t>Bias</a:t>
            </a:r>
            <a:endParaRPr lang="tr-TR" sz="1200" dirty="0">
              <a:solidFill>
                <a:srgbClr val="FF0000"/>
              </a:solidFill>
              <a:latin typeface="Georgia" panose="02040502050405020303" pitchFamily="18" charset="0"/>
            </a:endParaRPr>
          </a:p>
        </p:txBody>
      </p:sp>
      <p:sp>
        <p:nvSpPr>
          <p:cNvPr id="9" name="Metin kutusu 8">
            <a:extLst>
              <a:ext uri="{FF2B5EF4-FFF2-40B4-BE49-F238E27FC236}">
                <a16:creationId xmlns:a16="http://schemas.microsoft.com/office/drawing/2014/main" id="{169012EE-13A1-D713-7D12-5FBF4FE22306}"/>
              </a:ext>
            </a:extLst>
          </p:cNvPr>
          <p:cNvSpPr txBox="1"/>
          <p:nvPr/>
        </p:nvSpPr>
        <p:spPr>
          <a:xfrm>
            <a:off x="3563485" y="1679235"/>
            <a:ext cx="473206" cy="276999"/>
          </a:xfrm>
          <a:prstGeom prst="rect">
            <a:avLst/>
          </a:prstGeom>
          <a:noFill/>
        </p:spPr>
        <p:txBody>
          <a:bodyPr wrap="none" rtlCol="0">
            <a:spAutoFit/>
          </a:bodyPr>
          <a:lstStyle/>
          <a:p>
            <a:r>
              <a:rPr lang="tr-TR" sz="1200" dirty="0" err="1">
                <a:solidFill>
                  <a:srgbClr val="FF0000"/>
                </a:solidFill>
                <a:latin typeface="Georgia" panose="02040502050405020303" pitchFamily="18" charset="0"/>
              </a:rPr>
              <a:t>Bias</a:t>
            </a:r>
            <a:endParaRPr lang="tr-TR" sz="1200" dirty="0">
              <a:solidFill>
                <a:srgbClr val="FF0000"/>
              </a:solidFill>
              <a:latin typeface="Georgia" panose="02040502050405020303" pitchFamily="18" charset="0"/>
            </a:endParaRPr>
          </a:p>
        </p:txBody>
      </p:sp>
      <p:sp>
        <p:nvSpPr>
          <p:cNvPr id="10" name="Metin kutusu 9">
            <a:extLst>
              <a:ext uri="{FF2B5EF4-FFF2-40B4-BE49-F238E27FC236}">
                <a16:creationId xmlns:a16="http://schemas.microsoft.com/office/drawing/2014/main" id="{F3146151-397F-95E1-DBBC-5B0A2A81F3A8}"/>
              </a:ext>
            </a:extLst>
          </p:cNvPr>
          <p:cNvSpPr txBox="1"/>
          <p:nvPr/>
        </p:nvSpPr>
        <p:spPr>
          <a:xfrm>
            <a:off x="4806908" y="1402236"/>
            <a:ext cx="473206" cy="276999"/>
          </a:xfrm>
          <a:prstGeom prst="rect">
            <a:avLst/>
          </a:prstGeom>
          <a:noFill/>
        </p:spPr>
        <p:txBody>
          <a:bodyPr wrap="none" rtlCol="0">
            <a:spAutoFit/>
          </a:bodyPr>
          <a:lstStyle/>
          <a:p>
            <a:r>
              <a:rPr lang="tr-TR" sz="1200" dirty="0" err="1">
                <a:solidFill>
                  <a:srgbClr val="FF0000"/>
                </a:solidFill>
                <a:latin typeface="Georgia" panose="02040502050405020303" pitchFamily="18" charset="0"/>
              </a:rPr>
              <a:t>Bias</a:t>
            </a:r>
            <a:endParaRPr lang="tr-TR" sz="1200" dirty="0">
              <a:solidFill>
                <a:srgbClr val="FF0000"/>
              </a:solidFill>
              <a:latin typeface="Georgia" panose="02040502050405020303" pitchFamily="18" charset="0"/>
            </a:endParaRPr>
          </a:p>
        </p:txBody>
      </p:sp>
      <p:sp>
        <p:nvSpPr>
          <p:cNvPr id="11" name="Metin kutusu 10">
            <a:extLst>
              <a:ext uri="{FF2B5EF4-FFF2-40B4-BE49-F238E27FC236}">
                <a16:creationId xmlns:a16="http://schemas.microsoft.com/office/drawing/2014/main" id="{CDC94918-3F7E-39A9-A768-F2CDAC521944}"/>
              </a:ext>
            </a:extLst>
          </p:cNvPr>
          <p:cNvSpPr txBox="1"/>
          <p:nvPr/>
        </p:nvSpPr>
        <p:spPr>
          <a:xfrm rot="1319511">
            <a:off x="3188508" y="3637516"/>
            <a:ext cx="310243" cy="307777"/>
          </a:xfrm>
          <a:prstGeom prst="rect">
            <a:avLst/>
          </a:prstGeom>
          <a:noFill/>
        </p:spPr>
        <p:txBody>
          <a:bodyPr wrap="square" rtlCol="0">
            <a:spAutoFit/>
          </a:bodyPr>
          <a:lstStyle/>
          <a:p>
            <a:r>
              <a:rPr lang="tr-TR" sz="1400" dirty="0">
                <a:solidFill>
                  <a:schemeClr val="tx2"/>
                </a:solidFill>
                <a:latin typeface="Georgia" panose="02040502050405020303" pitchFamily="18" charset="0"/>
              </a:rPr>
              <a:t>w</a:t>
            </a:r>
          </a:p>
        </p:txBody>
      </p:sp>
      <p:sp>
        <p:nvSpPr>
          <p:cNvPr id="12" name="Metin kutusu 11">
            <a:extLst>
              <a:ext uri="{FF2B5EF4-FFF2-40B4-BE49-F238E27FC236}">
                <a16:creationId xmlns:a16="http://schemas.microsoft.com/office/drawing/2014/main" id="{11FBCF1E-248B-0AF9-59D0-7AFE862A9296}"/>
              </a:ext>
            </a:extLst>
          </p:cNvPr>
          <p:cNvSpPr txBox="1"/>
          <p:nvPr/>
        </p:nvSpPr>
        <p:spPr>
          <a:xfrm rot="1319511">
            <a:off x="4348909" y="3959360"/>
            <a:ext cx="310243" cy="307777"/>
          </a:xfrm>
          <a:prstGeom prst="rect">
            <a:avLst/>
          </a:prstGeom>
          <a:noFill/>
        </p:spPr>
        <p:txBody>
          <a:bodyPr wrap="square" rtlCol="0">
            <a:spAutoFit/>
          </a:bodyPr>
          <a:lstStyle/>
          <a:p>
            <a:r>
              <a:rPr lang="tr-TR" sz="1400" dirty="0">
                <a:solidFill>
                  <a:schemeClr val="tx2"/>
                </a:solidFill>
                <a:latin typeface="Georgia" panose="02040502050405020303" pitchFamily="18" charset="0"/>
              </a:rPr>
              <a:t>w</a:t>
            </a:r>
          </a:p>
        </p:txBody>
      </p:sp>
      <p:sp>
        <p:nvSpPr>
          <p:cNvPr id="15" name="Dikdörtgen 14">
            <a:extLst>
              <a:ext uri="{FF2B5EF4-FFF2-40B4-BE49-F238E27FC236}">
                <a16:creationId xmlns:a16="http://schemas.microsoft.com/office/drawing/2014/main" id="{7A14DC73-0B66-97DB-5DA0-4C645CB44E2F}"/>
              </a:ext>
            </a:extLst>
          </p:cNvPr>
          <p:cNvSpPr/>
          <p:nvPr/>
        </p:nvSpPr>
        <p:spPr>
          <a:xfrm>
            <a:off x="5062953" y="128875"/>
            <a:ext cx="1998437" cy="693471"/>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tr-TR"/>
          </a:p>
        </p:txBody>
      </p:sp>
      <p:sp>
        <p:nvSpPr>
          <p:cNvPr id="13" name="Metin kutusu 12">
            <a:extLst>
              <a:ext uri="{FF2B5EF4-FFF2-40B4-BE49-F238E27FC236}">
                <a16:creationId xmlns:a16="http://schemas.microsoft.com/office/drawing/2014/main" id="{5A9706E6-FCB4-014E-EFA3-0FB9B5E069A5}"/>
              </a:ext>
            </a:extLst>
          </p:cNvPr>
          <p:cNvSpPr txBox="1"/>
          <p:nvPr/>
        </p:nvSpPr>
        <p:spPr>
          <a:xfrm rot="18970294">
            <a:off x="5722403" y="3678640"/>
            <a:ext cx="310243" cy="307777"/>
          </a:xfrm>
          <a:prstGeom prst="rect">
            <a:avLst/>
          </a:prstGeom>
          <a:noFill/>
        </p:spPr>
        <p:txBody>
          <a:bodyPr wrap="square" rtlCol="0">
            <a:spAutoFit/>
          </a:bodyPr>
          <a:lstStyle/>
          <a:p>
            <a:r>
              <a:rPr lang="tr-TR" sz="1400" dirty="0">
                <a:solidFill>
                  <a:schemeClr val="tx2"/>
                </a:solidFill>
                <a:latin typeface="Georgia" panose="02040502050405020303" pitchFamily="18" charset="0"/>
              </a:rPr>
              <a:t>w</a:t>
            </a:r>
          </a:p>
        </p:txBody>
      </p:sp>
      <p:cxnSp>
        <p:nvCxnSpPr>
          <p:cNvPr id="17" name="Düz Ok Bağlayıcısı 16">
            <a:extLst>
              <a:ext uri="{FF2B5EF4-FFF2-40B4-BE49-F238E27FC236}">
                <a16:creationId xmlns:a16="http://schemas.microsoft.com/office/drawing/2014/main" id="{E47067BF-671D-E7E0-14CE-75780A1FA06D}"/>
              </a:ext>
            </a:extLst>
          </p:cNvPr>
          <p:cNvCxnSpPr/>
          <p:nvPr/>
        </p:nvCxnSpPr>
        <p:spPr>
          <a:xfrm>
            <a:off x="7106545" y="239340"/>
            <a:ext cx="3068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Metin kutusu 17">
            <a:extLst>
              <a:ext uri="{FF2B5EF4-FFF2-40B4-BE49-F238E27FC236}">
                <a16:creationId xmlns:a16="http://schemas.microsoft.com/office/drawing/2014/main" id="{AB453D52-AB24-79EB-F7E3-050021CAB561}"/>
              </a:ext>
            </a:extLst>
          </p:cNvPr>
          <p:cNvSpPr txBox="1"/>
          <p:nvPr/>
        </p:nvSpPr>
        <p:spPr>
          <a:xfrm>
            <a:off x="7364963" y="74671"/>
            <a:ext cx="4821000" cy="738664"/>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Derin öğrenmede “öğrenme”, modelin içindeki </a:t>
            </a:r>
            <a:r>
              <a:rPr lang="tr-TR" sz="1400" b="1" dirty="0" err="1">
                <a:latin typeface="Calibri" panose="020F0502020204030204" pitchFamily="34" charset="0"/>
                <a:ea typeface="Calibri" panose="020F0502020204030204" pitchFamily="34" charset="0"/>
                <a:cs typeface="Calibri" panose="020F0502020204030204" pitchFamily="34" charset="0"/>
              </a:rPr>
              <a:t>weight</a:t>
            </a:r>
            <a:r>
              <a:rPr lang="tr-TR" sz="1400" b="1" dirty="0">
                <a:latin typeface="Calibri" panose="020F0502020204030204" pitchFamily="34" charset="0"/>
                <a:ea typeface="Calibri" panose="020F0502020204030204" pitchFamily="34" charset="0"/>
                <a:cs typeface="Calibri" panose="020F0502020204030204" pitchFamily="34" charset="0"/>
              </a:rPr>
              <a:t> (ağırlık)</a:t>
            </a:r>
            <a:r>
              <a:rPr lang="tr-TR" sz="1400" dirty="0">
                <a:latin typeface="Calibri" panose="020F0502020204030204" pitchFamily="34" charset="0"/>
                <a:ea typeface="Calibri" panose="020F0502020204030204" pitchFamily="34" charset="0"/>
                <a:cs typeface="Calibri" panose="020F0502020204030204" pitchFamily="34" charset="0"/>
              </a:rPr>
              <a:t> ve </a:t>
            </a:r>
            <a:r>
              <a:rPr lang="tr-TR" sz="1400" b="1" dirty="0" err="1">
                <a:latin typeface="Calibri" panose="020F0502020204030204" pitchFamily="34" charset="0"/>
                <a:ea typeface="Calibri" panose="020F0502020204030204" pitchFamily="34" charset="0"/>
                <a:cs typeface="Calibri" panose="020F0502020204030204" pitchFamily="34" charset="0"/>
              </a:rPr>
              <a:t>bias</a:t>
            </a:r>
            <a:r>
              <a:rPr lang="tr-TR" sz="1400" dirty="0">
                <a:latin typeface="Calibri" panose="020F0502020204030204" pitchFamily="34" charset="0"/>
                <a:ea typeface="Calibri" panose="020F0502020204030204" pitchFamily="34" charset="0"/>
                <a:cs typeface="Calibri" panose="020F0502020204030204" pitchFamily="34" charset="0"/>
              </a:rPr>
              <a:t> değerlerinin doğru tahmin yapacak şekilde </a:t>
            </a:r>
            <a:r>
              <a:rPr lang="tr-TR" sz="1400" b="1" dirty="0">
                <a:latin typeface="Calibri" panose="020F0502020204030204" pitchFamily="34" charset="0"/>
                <a:ea typeface="Calibri" panose="020F0502020204030204" pitchFamily="34" charset="0"/>
                <a:cs typeface="Calibri" panose="020F0502020204030204" pitchFamily="34" charset="0"/>
              </a:rPr>
              <a:t>optimize edilmesi</a:t>
            </a:r>
            <a:r>
              <a:rPr lang="tr-TR" sz="1400" dirty="0">
                <a:latin typeface="Calibri" panose="020F0502020204030204" pitchFamily="34" charset="0"/>
                <a:ea typeface="Calibri" panose="020F0502020204030204" pitchFamily="34" charset="0"/>
                <a:cs typeface="Calibri" panose="020F0502020204030204" pitchFamily="34" charset="0"/>
              </a:rPr>
              <a:t> anlamına gelir.</a:t>
            </a:r>
          </a:p>
        </p:txBody>
      </p:sp>
      <p:sp>
        <p:nvSpPr>
          <p:cNvPr id="19" name="Dikdörtgen 18">
            <a:extLst>
              <a:ext uri="{FF2B5EF4-FFF2-40B4-BE49-F238E27FC236}">
                <a16:creationId xmlns:a16="http://schemas.microsoft.com/office/drawing/2014/main" id="{EDAB858D-2796-B034-6F68-E3B8374C250E}"/>
              </a:ext>
            </a:extLst>
          </p:cNvPr>
          <p:cNvSpPr/>
          <p:nvPr/>
        </p:nvSpPr>
        <p:spPr>
          <a:xfrm>
            <a:off x="6464426" y="847595"/>
            <a:ext cx="4537225" cy="21233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nb-NO" sz="1400" dirty="0">
                <a:solidFill>
                  <a:schemeClr val="tx2"/>
                </a:solidFill>
                <a:latin typeface="Calibri" panose="020F0502020204030204" pitchFamily="34" charset="0"/>
                <a:ea typeface="Calibri" panose="020F0502020204030204" pitchFamily="34" charset="0"/>
                <a:cs typeface="Calibri" panose="020F0502020204030204" pitchFamily="34" charset="0"/>
              </a:rPr>
              <a:t>Girdiler (input) her nörona gelir.</a:t>
            </a:r>
            <a:endPar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Her nöron, girişleri ağırlıklarıyla çarpar ve </a:t>
            </a:r>
            <a:r>
              <a:rPr lang="tr-TR" sz="1400" dirty="0" err="1">
                <a:solidFill>
                  <a:schemeClr val="tx2"/>
                </a:solidFill>
                <a:latin typeface="Calibri" panose="020F0502020204030204" pitchFamily="34" charset="0"/>
                <a:ea typeface="Calibri" panose="020F0502020204030204" pitchFamily="34" charset="0"/>
                <a:cs typeface="Calibri" panose="020F0502020204030204" pitchFamily="34" charset="0"/>
              </a:rPr>
              <a:t>bias</a:t>
            </a: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 ekler:</a:t>
            </a:r>
          </a:p>
          <a:p>
            <a:pPr algn="ct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z = </a:t>
            </a:r>
            <a:r>
              <a:rPr lang="tr-TR" sz="1400" dirty="0" err="1">
                <a:solidFill>
                  <a:schemeClr val="tx2"/>
                </a:solidFill>
                <a:latin typeface="Calibri" panose="020F0502020204030204" pitchFamily="34" charset="0"/>
                <a:ea typeface="Calibri" panose="020F0502020204030204" pitchFamily="34" charset="0"/>
                <a:cs typeface="Calibri" panose="020F0502020204030204" pitchFamily="34" charset="0"/>
              </a:rPr>
              <a:t>w⋅x</a:t>
            </a: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 + b</a:t>
            </a:r>
          </a:p>
          <a:p>
            <a:pPr marL="285750" indent="-285750">
              <a:buFont typeface="Arial" panose="020B0604020202020204" pitchFamily="34" charset="0"/>
              <a:buChar char="•"/>
            </a:pP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Bu değer aktivasyon fonksiyonundan geçirilir.</a:t>
            </a:r>
          </a:p>
          <a:p>
            <a:pPr marL="285750" indent="-285750">
              <a:buFont typeface="Arial" panose="020B0604020202020204" pitchFamily="34" charset="0"/>
              <a:buChar char="•"/>
            </a:pP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Aynı işlemler katman </a:t>
            </a:r>
            <a:r>
              <a:rPr lang="tr-TR" sz="1400" dirty="0" err="1">
                <a:solidFill>
                  <a:schemeClr val="tx2"/>
                </a:solidFill>
                <a:latin typeface="Calibri" panose="020F0502020204030204" pitchFamily="34" charset="0"/>
                <a:ea typeface="Calibri" panose="020F0502020204030204" pitchFamily="34" charset="0"/>
                <a:cs typeface="Calibri" panose="020F0502020204030204" pitchFamily="34" charset="0"/>
              </a:rPr>
              <a:t>katman</a:t>
            </a: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 devam eder ve </a:t>
            </a:r>
            <a:r>
              <a:rPr lang="tr-TR" sz="1400" b="1" dirty="0" err="1">
                <a:solidFill>
                  <a:schemeClr val="tx2"/>
                </a:solidFill>
                <a:latin typeface="Calibri" panose="020F0502020204030204" pitchFamily="34" charset="0"/>
                <a:ea typeface="Calibri" panose="020F0502020204030204" pitchFamily="34" charset="0"/>
                <a:cs typeface="Calibri" panose="020F0502020204030204" pitchFamily="34" charset="0"/>
              </a:rPr>
              <a:t>output</a:t>
            </a: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 üretilir:</a:t>
            </a:r>
          </a:p>
          <a:p>
            <a:pPr algn="ct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y’​=</a:t>
            </a:r>
            <a:r>
              <a:rPr lang="tr-TR" sz="1400" dirty="0" err="1">
                <a:solidFill>
                  <a:schemeClr val="tx2"/>
                </a:solidFill>
                <a:latin typeface="Calibri" panose="020F0502020204030204" pitchFamily="34" charset="0"/>
                <a:ea typeface="Calibri" panose="020F0502020204030204" pitchFamily="34" charset="0"/>
                <a:cs typeface="Calibri" panose="020F0502020204030204" pitchFamily="34" charset="0"/>
              </a:rPr>
              <a:t>y_prediction</a:t>
            </a: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a:t>
            </a:r>
          </a:p>
          <a:p>
            <a:r>
              <a:rPr lang="fr-FR" sz="1400" dirty="0">
                <a:solidFill>
                  <a:schemeClr val="tx2"/>
                </a:solidFill>
                <a:latin typeface="Calibri" panose="020F0502020204030204" pitchFamily="34" charset="0"/>
                <a:ea typeface="Calibri" panose="020F0502020204030204" pitchFamily="34" charset="0"/>
                <a:cs typeface="Calibri" panose="020F0502020204030204" pitchFamily="34" charset="0"/>
              </a:rPr>
              <a:t>Bu </a:t>
            </a:r>
            <a:r>
              <a:rPr lang="fr-FR" sz="1400" dirty="0" err="1">
                <a:solidFill>
                  <a:schemeClr val="tx2"/>
                </a:solidFill>
                <a:latin typeface="Calibri" panose="020F0502020204030204" pitchFamily="34" charset="0"/>
                <a:ea typeface="Calibri" panose="020F0502020204030204" pitchFamily="34" charset="0"/>
                <a:cs typeface="Calibri" panose="020F0502020204030204" pitchFamily="34" charset="0"/>
              </a:rPr>
              <a:t>sürece</a:t>
            </a:r>
            <a:r>
              <a:rPr lang="fr-FR" sz="14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fr-FR" sz="1400" b="1" dirty="0" err="1">
                <a:solidFill>
                  <a:schemeClr val="tx2"/>
                </a:solidFill>
                <a:latin typeface="Calibri" panose="020F0502020204030204" pitchFamily="34" charset="0"/>
                <a:ea typeface="Calibri" panose="020F0502020204030204" pitchFamily="34" charset="0"/>
                <a:cs typeface="Calibri" panose="020F0502020204030204" pitchFamily="34" charset="0"/>
              </a:rPr>
              <a:t>forward</a:t>
            </a:r>
            <a:r>
              <a:rPr lang="fr-FR" sz="1400" b="1" dirty="0">
                <a:solidFill>
                  <a:schemeClr val="tx2"/>
                </a:solidFill>
                <a:latin typeface="Calibri" panose="020F0502020204030204" pitchFamily="34" charset="0"/>
                <a:ea typeface="Calibri" panose="020F0502020204030204" pitchFamily="34" charset="0"/>
                <a:cs typeface="Calibri" panose="020F0502020204030204" pitchFamily="34" charset="0"/>
              </a:rPr>
              <a:t> propagation</a:t>
            </a:r>
            <a:r>
              <a:rPr lang="fr-FR" sz="14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fr-FR" sz="1400" dirty="0" err="1">
                <a:solidFill>
                  <a:schemeClr val="tx2"/>
                </a:solidFill>
                <a:latin typeface="Calibri" panose="020F0502020204030204" pitchFamily="34" charset="0"/>
                <a:ea typeface="Calibri" panose="020F0502020204030204" pitchFamily="34" charset="0"/>
                <a:cs typeface="Calibri" panose="020F0502020204030204" pitchFamily="34" charset="0"/>
              </a:rPr>
              <a:t>denir</a:t>
            </a:r>
            <a:r>
              <a:rPr lang="fr-FR" sz="1400" dirty="0">
                <a:solidFill>
                  <a:schemeClr val="tx2"/>
                </a:solidFill>
                <a:latin typeface="Calibri" panose="020F0502020204030204" pitchFamily="34" charset="0"/>
                <a:ea typeface="Calibri" panose="020F0502020204030204" pitchFamily="34" charset="0"/>
                <a:cs typeface="Calibri" panose="020F0502020204030204" pitchFamily="34" charset="0"/>
              </a:rPr>
              <a:t>.</a:t>
            </a:r>
            <a:endPar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id="{A1AD5AD9-134F-167E-E5A1-8F9DF0E24518}"/>
                  </a:ext>
                </a:extLst>
              </p:cNvPr>
              <p:cNvSpPr txBox="1"/>
              <p:nvPr/>
            </p:nvSpPr>
            <p:spPr>
              <a:xfrm>
                <a:off x="9493804" y="3888550"/>
                <a:ext cx="2538736" cy="2031325"/>
              </a:xfrm>
              <a:prstGeom prst="rect">
                <a:avLst/>
              </a:prstGeom>
              <a:noFill/>
            </p:spPr>
            <p:txBody>
              <a:bodyPr wrap="square" rtlCol="0">
                <a:spAutoFit/>
              </a:bodyPr>
              <a:lstStyle/>
              <a:p>
                <a:r>
                  <a:rPr lang="tr-TR" sz="1400" b="1" dirty="0" err="1">
                    <a:latin typeface="Calibri" panose="020F0502020204030204" pitchFamily="34" charset="0"/>
                    <a:ea typeface="Calibri" panose="020F0502020204030204" pitchFamily="34" charset="0"/>
                    <a:cs typeface="Calibri" panose="020F0502020204030204" pitchFamily="34" charset="0"/>
                  </a:rPr>
                  <a:t>Loss</a:t>
                </a:r>
                <a:r>
                  <a:rPr lang="tr-TR" sz="1400" b="1" dirty="0">
                    <a:latin typeface="Calibri" panose="020F0502020204030204" pitchFamily="34" charset="0"/>
                    <a:ea typeface="Calibri" panose="020F0502020204030204" pitchFamily="34" charset="0"/>
                    <a:cs typeface="Calibri" panose="020F0502020204030204" pitchFamily="34" charset="0"/>
                  </a:rPr>
                  <a:t> (Hata) Hesaplama</a:t>
                </a:r>
              </a:p>
              <a:p>
                <a:r>
                  <a:rPr lang="tr-TR" sz="1400" dirty="0">
                    <a:latin typeface="Calibri" panose="020F0502020204030204" pitchFamily="34" charset="0"/>
                    <a:ea typeface="Calibri" panose="020F0502020204030204" pitchFamily="34" charset="0"/>
                    <a:cs typeface="Calibri" panose="020F0502020204030204" pitchFamily="34" charset="0"/>
                  </a:rPr>
                  <a:t>Modelin tahmini </a:t>
                </a:r>
                <a14:m>
                  <m:oMath xmlns:m="http://schemas.openxmlformats.org/officeDocument/2006/math">
                    <m:acc>
                      <m:accPr>
                        <m:chr m:val="̂"/>
                        <m:ctrlPr>
                          <a:rPr lang="ar-AE" sz="1400" i="1">
                            <a:latin typeface="Cambria Math" panose="02040503050406030204" pitchFamily="18" charset="0"/>
                          </a:rPr>
                        </m:ctrlPr>
                      </m:accPr>
                      <m:e>
                        <m:r>
                          <a:rPr lang="ar-AE" sz="1400" i="1">
                            <a:latin typeface="Cambria Math" panose="02040503050406030204" pitchFamily="18" charset="0"/>
                          </a:rPr>
                          <m:t>𝑦</m:t>
                        </m:r>
                      </m:e>
                    </m:acc>
                  </m:oMath>
                </a14:m>
                <a:r>
                  <a:rPr lang="tr-TR" sz="1400" dirty="0">
                    <a:latin typeface="Calibri" panose="020F0502020204030204" pitchFamily="34" charset="0"/>
                    <a:ea typeface="Calibri" panose="020F0502020204030204" pitchFamily="34" charset="0"/>
                    <a:cs typeface="Calibri" panose="020F0502020204030204" pitchFamily="34" charset="0"/>
                  </a:rPr>
                  <a:t> ile gerçek değer </a:t>
                </a:r>
                <a14:m>
                  <m:oMath xmlns:m="http://schemas.openxmlformats.org/officeDocument/2006/math">
                    <m:r>
                      <a:rPr lang="tr-TR" sz="1400" i="1">
                        <a:latin typeface="Cambria Math" panose="02040503050406030204" pitchFamily="18" charset="0"/>
                      </a:rPr>
                      <m:t>𝑦</m:t>
                    </m:r>
                    <m:r>
                      <m:rPr>
                        <m:lit/>
                      </m:rPr>
                      <a:rPr lang="tr-TR" sz="1400">
                        <a:latin typeface="Cambria Math" panose="02040503050406030204" pitchFamily="18" charset="0"/>
                      </a:rPr>
                      <m:t>_</m:t>
                    </m:r>
                    <m:r>
                      <a:rPr lang="tr-TR" sz="1400" i="1">
                        <a:latin typeface="Cambria Math" panose="02040503050406030204" pitchFamily="18" charset="0"/>
                      </a:rPr>
                      <m:t>𝑡𝑟𝑢𝑒</m:t>
                    </m:r>
                  </m:oMath>
                </a14:m>
                <a:r>
                  <a:rPr lang="tr-TR" sz="1400" dirty="0">
                    <a:latin typeface="Calibri" panose="020F0502020204030204" pitchFamily="34" charset="0"/>
                    <a:ea typeface="Calibri" panose="020F0502020204030204" pitchFamily="34" charset="0"/>
                    <a:cs typeface="Calibri" panose="020F0502020204030204" pitchFamily="34" charset="0"/>
                  </a:rPr>
                  <a:t> karşılaştırılır.</a:t>
                </a:r>
                <a:br>
                  <a:rPr lang="tr-TR" sz="1400" dirty="0">
                    <a:latin typeface="Calibri" panose="020F0502020204030204" pitchFamily="34" charset="0"/>
                    <a:ea typeface="Calibri" panose="020F0502020204030204" pitchFamily="34" charset="0"/>
                    <a:cs typeface="Calibri" panose="020F0502020204030204" pitchFamily="34" charset="0"/>
                  </a:rPr>
                </a:br>
                <a:r>
                  <a:rPr lang="tr-TR" sz="1400" dirty="0">
                    <a:latin typeface="Calibri" panose="020F0502020204030204" pitchFamily="34" charset="0"/>
                    <a:ea typeface="Calibri" panose="020F0502020204030204" pitchFamily="34" charset="0"/>
                    <a:cs typeface="Calibri" panose="020F0502020204030204" pitchFamily="34" charset="0"/>
                  </a:rPr>
                  <a:t>Aradaki fark </a:t>
                </a:r>
                <a:r>
                  <a:rPr lang="tr-TR" sz="1400" b="1" dirty="0" err="1">
                    <a:latin typeface="Calibri" panose="020F0502020204030204" pitchFamily="34" charset="0"/>
                    <a:ea typeface="Calibri" panose="020F0502020204030204" pitchFamily="34" charset="0"/>
                    <a:cs typeface="Calibri" panose="020F0502020204030204" pitchFamily="34" charset="0"/>
                  </a:rPr>
                  <a:t>loss</a:t>
                </a:r>
                <a:r>
                  <a:rPr lang="tr-TR" sz="1400" b="1" dirty="0">
                    <a:latin typeface="Calibri" panose="020F0502020204030204" pitchFamily="34" charset="0"/>
                    <a:ea typeface="Calibri" panose="020F0502020204030204" pitchFamily="34" charset="0"/>
                    <a:cs typeface="Calibri" panose="020F0502020204030204" pitchFamily="34" charset="0"/>
                  </a:rPr>
                  <a:t> fonksiyonu</a:t>
                </a:r>
                <a:r>
                  <a:rPr lang="tr-TR" sz="1400" dirty="0">
                    <a:latin typeface="Calibri" panose="020F0502020204030204" pitchFamily="34" charset="0"/>
                    <a:ea typeface="Calibri" panose="020F0502020204030204" pitchFamily="34" charset="0"/>
                    <a:cs typeface="Calibri" panose="020F0502020204030204" pitchFamily="34" charset="0"/>
                  </a:rPr>
                  <a:t> ile hesaplanır.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Tahmin doğru → </a:t>
                </a:r>
                <a:r>
                  <a:rPr lang="tr-TR" sz="1400" dirty="0" err="1">
                    <a:latin typeface="Calibri" panose="020F0502020204030204" pitchFamily="34" charset="0"/>
                    <a:ea typeface="Calibri" panose="020F0502020204030204" pitchFamily="34" charset="0"/>
                    <a:cs typeface="Calibri" panose="020F0502020204030204" pitchFamily="34" charset="0"/>
                  </a:rPr>
                  <a:t>loss</a:t>
                </a:r>
                <a:r>
                  <a:rPr lang="tr-TR" sz="1400" dirty="0">
                    <a:latin typeface="Calibri" panose="020F0502020204030204" pitchFamily="34" charset="0"/>
                    <a:ea typeface="Calibri" panose="020F0502020204030204" pitchFamily="34" charset="0"/>
                    <a:cs typeface="Calibri" panose="020F0502020204030204" pitchFamily="34" charset="0"/>
                  </a:rPr>
                  <a:t> düşük</a:t>
                </a:r>
              </a:p>
              <a:p>
                <a:r>
                  <a:rPr lang="tr-TR" sz="1400" dirty="0">
                    <a:latin typeface="Calibri" panose="020F0502020204030204" pitchFamily="34" charset="0"/>
                    <a:ea typeface="Calibri" panose="020F0502020204030204" pitchFamily="34" charset="0"/>
                    <a:cs typeface="Calibri" panose="020F0502020204030204" pitchFamily="34" charset="0"/>
                  </a:rPr>
                  <a:t>Tahmin yanlış → </a:t>
                </a:r>
                <a:r>
                  <a:rPr lang="tr-TR" sz="1400" dirty="0" err="1">
                    <a:latin typeface="Calibri" panose="020F0502020204030204" pitchFamily="34" charset="0"/>
                    <a:ea typeface="Calibri" panose="020F0502020204030204" pitchFamily="34" charset="0"/>
                    <a:cs typeface="Calibri" panose="020F0502020204030204" pitchFamily="34" charset="0"/>
                  </a:rPr>
                  <a:t>loss</a:t>
                </a:r>
                <a:r>
                  <a:rPr lang="tr-TR" sz="1400" dirty="0">
                    <a:latin typeface="Calibri" panose="020F0502020204030204" pitchFamily="34" charset="0"/>
                    <a:ea typeface="Calibri" panose="020F0502020204030204" pitchFamily="34" charset="0"/>
                    <a:cs typeface="Calibri" panose="020F0502020204030204" pitchFamily="34" charset="0"/>
                  </a:rPr>
                  <a:t> yüksek</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0" name="Metin kutusu 19">
                <a:extLst>
                  <a:ext uri="{FF2B5EF4-FFF2-40B4-BE49-F238E27FC236}">
                    <a16:creationId xmlns:a16="http://schemas.microsoft.com/office/drawing/2014/main" id="{A1AD5AD9-134F-167E-E5A1-8F9DF0E24518}"/>
                  </a:ext>
                </a:extLst>
              </p:cNvPr>
              <p:cNvSpPr txBox="1">
                <a:spLocks noRot="1" noChangeAspect="1" noMove="1" noResize="1" noEditPoints="1" noAdjustHandles="1" noChangeArrowheads="1" noChangeShapeType="1" noTextEdit="1"/>
              </p:cNvSpPr>
              <p:nvPr/>
            </p:nvSpPr>
            <p:spPr>
              <a:xfrm>
                <a:off x="9493804" y="3888550"/>
                <a:ext cx="2538736" cy="2031325"/>
              </a:xfrm>
              <a:prstGeom prst="rect">
                <a:avLst/>
              </a:prstGeom>
              <a:blipFill>
                <a:blip r:embed="rId3"/>
                <a:stretch>
                  <a:fillRect l="-719" t="-601"/>
                </a:stretch>
              </a:blipFill>
            </p:spPr>
            <p:txBody>
              <a:bodyPr/>
              <a:lstStyle/>
              <a:p>
                <a:r>
                  <a:rPr lang="tr-TR">
                    <a:noFill/>
                  </a:rPr>
                  <a:t> </a:t>
                </a:r>
              </a:p>
            </p:txBody>
          </p:sp>
        </mc:Fallback>
      </mc:AlternateContent>
      <p:sp>
        <p:nvSpPr>
          <p:cNvPr id="22" name="Metin kutusu 21">
            <a:extLst>
              <a:ext uri="{FF2B5EF4-FFF2-40B4-BE49-F238E27FC236}">
                <a16:creationId xmlns:a16="http://schemas.microsoft.com/office/drawing/2014/main" id="{F3D38300-5789-6C1E-EE76-FDABC8705532}"/>
              </a:ext>
            </a:extLst>
          </p:cNvPr>
          <p:cNvSpPr txBox="1"/>
          <p:nvPr/>
        </p:nvSpPr>
        <p:spPr>
          <a:xfrm>
            <a:off x="202942" y="5702593"/>
            <a:ext cx="5780972" cy="1169551"/>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Bu aşamada:</a:t>
            </a:r>
          </a:p>
          <a:p>
            <a:pPr marL="342900" indent="-342900">
              <a:buFont typeface="+mj-lt"/>
              <a:buAutoNum type="arabicPeriod"/>
            </a:pPr>
            <a:r>
              <a:rPr lang="tr-TR" sz="1400" dirty="0" err="1">
                <a:latin typeface="Calibri" panose="020F0502020204030204" pitchFamily="34" charset="0"/>
                <a:ea typeface="Calibri" panose="020F0502020204030204" pitchFamily="34" charset="0"/>
                <a:cs typeface="Calibri" panose="020F0502020204030204" pitchFamily="34" charset="0"/>
              </a:rPr>
              <a:t>Loss’un</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weight</a:t>
            </a:r>
            <a:r>
              <a:rPr lang="tr-TR" sz="1400" dirty="0">
                <a:latin typeface="Calibri" panose="020F0502020204030204" pitchFamily="34" charset="0"/>
                <a:ea typeface="Calibri" panose="020F0502020204030204" pitchFamily="34" charset="0"/>
                <a:cs typeface="Calibri" panose="020F0502020204030204" pitchFamily="34" charset="0"/>
              </a:rPr>
              <a:t> ve </a:t>
            </a:r>
            <a:r>
              <a:rPr lang="tr-TR" sz="1400" dirty="0" err="1">
                <a:latin typeface="Calibri" panose="020F0502020204030204" pitchFamily="34" charset="0"/>
                <a:ea typeface="Calibri" panose="020F0502020204030204" pitchFamily="34" charset="0"/>
                <a:cs typeface="Calibri" panose="020F0502020204030204" pitchFamily="34" charset="0"/>
              </a:rPr>
              <a:t>biaslara</a:t>
            </a:r>
            <a:r>
              <a:rPr lang="tr-TR" sz="1400" dirty="0">
                <a:latin typeface="Calibri" panose="020F0502020204030204" pitchFamily="34" charset="0"/>
                <a:ea typeface="Calibri" panose="020F0502020204030204" pitchFamily="34" charset="0"/>
                <a:cs typeface="Calibri" panose="020F0502020204030204" pitchFamily="34" charset="0"/>
              </a:rPr>
              <a:t> göre türevleri alınır (</a:t>
            </a:r>
            <a:r>
              <a:rPr lang="tr-TR" sz="1400" dirty="0" err="1">
                <a:latin typeface="Calibri" panose="020F0502020204030204" pitchFamily="34" charset="0"/>
                <a:ea typeface="Calibri" panose="020F0502020204030204" pitchFamily="34" charset="0"/>
                <a:cs typeface="Calibri" panose="020F0502020204030204" pitchFamily="34" charset="0"/>
              </a:rPr>
              <a:t>gradient</a:t>
            </a:r>
            <a:r>
              <a:rPr lang="tr-TR" sz="1400"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mj-lt"/>
              <a:buAutoNum type="arabicPeriod"/>
            </a:pPr>
            <a:r>
              <a:rPr lang="tr-TR" sz="1400" dirty="0" err="1">
                <a:latin typeface="Calibri" panose="020F0502020204030204" pitchFamily="34" charset="0"/>
                <a:ea typeface="Calibri" panose="020F0502020204030204" pitchFamily="34" charset="0"/>
                <a:cs typeface="Calibri" panose="020F0502020204030204" pitchFamily="34" charset="0"/>
              </a:rPr>
              <a:t>Gradient</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Descent</a:t>
            </a:r>
            <a:r>
              <a:rPr lang="tr-TR" sz="1400" dirty="0">
                <a:latin typeface="Calibri" panose="020F0502020204030204" pitchFamily="34" charset="0"/>
                <a:ea typeface="Calibri" panose="020F0502020204030204" pitchFamily="34" charset="0"/>
                <a:cs typeface="Calibri" panose="020F0502020204030204" pitchFamily="34" charset="0"/>
              </a:rPr>
              <a:t> gibi bir optimizasyon algoritması, </a:t>
            </a:r>
            <a:r>
              <a:rPr lang="tr-TR" sz="1400" dirty="0" err="1">
                <a:latin typeface="Calibri" panose="020F0502020204030204" pitchFamily="34" charset="0"/>
                <a:ea typeface="Calibri" panose="020F0502020204030204" pitchFamily="34" charset="0"/>
                <a:cs typeface="Calibri" panose="020F0502020204030204" pitchFamily="34" charset="0"/>
              </a:rPr>
              <a:t>weight</a:t>
            </a:r>
            <a:r>
              <a:rPr lang="tr-TR" sz="1400" dirty="0">
                <a:latin typeface="Calibri" panose="020F0502020204030204" pitchFamily="34" charset="0"/>
                <a:ea typeface="Calibri" panose="020F0502020204030204" pitchFamily="34" charset="0"/>
                <a:cs typeface="Calibri" panose="020F0502020204030204" pitchFamily="34" charset="0"/>
              </a:rPr>
              <a:t> ve </a:t>
            </a:r>
            <a:r>
              <a:rPr lang="tr-TR" sz="1400" dirty="0" err="1">
                <a:latin typeface="Calibri" panose="020F0502020204030204" pitchFamily="34" charset="0"/>
                <a:ea typeface="Calibri" panose="020F0502020204030204" pitchFamily="34" charset="0"/>
                <a:cs typeface="Calibri" panose="020F0502020204030204" pitchFamily="34" charset="0"/>
              </a:rPr>
              <a:t>biasları</a:t>
            </a:r>
            <a:r>
              <a:rPr lang="tr-TR" sz="1400" dirty="0">
                <a:latin typeface="Calibri" panose="020F0502020204030204" pitchFamily="34" charset="0"/>
                <a:ea typeface="Calibri" panose="020F0502020204030204" pitchFamily="34" charset="0"/>
                <a:cs typeface="Calibri" panose="020F0502020204030204" pitchFamily="34" charset="0"/>
              </a:rPr>
              <a:t> azaltacak yönde günceller.</a:t>
            </a:r>
          </a:p>
          <a:p>
            <a:r>
              <a:rPr lang="tr-TR" sz="1400" dirty="0">
                <a:latin typeface="Calibri" panose="020F0502020204030204" pitchFamily="34" charset="0"/>
                <a:ea typeface="Calibri" panose="020F0502020204030204" pitchFamily="34" charset="0"/>
                <a:cs typeface="Calibri" panose="020F0502020204030204" pitchFamily="34" charset="0"/>
              </a:rPr>
              <a:t>Amaç: </a:t>
            </a:r>
            <a:r>
              <a:rPr lang="tr-TR" sz="1400" dirty="0" err="1">
                <a:latin typeface="Calibri" panose="020F0502020204030204" pitchFamily="34" charset="0"/>
                <a:ea typeface="Calibri" panose="020F0502020204030204" pitchFamily="34" charset="0"/>
                <a:cs typeface="Calibri" panose="020F0502020204030204" pitchFamily="34" charset="0"/>
              </a:rPr>
              <a:t>Loss’u</a:t>
            </a:r>
            <a:r>
              <a:rPr lang="tr-TR" sz="1400" dirty="0">
                <a:latin typeface="Calibri" panose="020F0502020204030204" pitchFamily="34" charset="0"/>
                <a:ea typeface="Calibri" panose="020F0502020204030204" pitchFamily="34" charset="0"/>
                <a:cs typeface="Calibri" panose="020F0502020204030204" pitchFamily="34" charset="0"/>
              </a:rPr>
              <a:t> minimuma indirmek</a:t>
            </a:r>
          </a:p>
        </p:txBody>
      </p:sp>
      <p:sp>
        <p:nvSpPr>
          <p:cNvPr id="23" name="Metin kutusu 22">
            <a:extLst>
              <a:ext uri="{FF2B5EF4-FFF2-40B4-BE49-F238E27FC236}">
                <a16:creationId xmlns:a16="http://schemas.microsoft.com/office/drawing/2014/main" id="{4DDD4657-C6B3-CB01-FA1D-BCE356D7631F}"/>
              </a:ext>
            </a:extLst>
          </p:cNvPr>
          <p:cNvSpPr txBox="1"/>
          <p:nvPr/>
        </p:nvSpPr>
        <p:spPr>
          <a:xfrm>
            <a:off x="214792" y="4792576"/>
            <a:ext cx="2632735" cy="1169551"/>
          </a:xfrm>
          <a:prstGeom prst="rect">
            <a:avLst/>
          </a:prstGeom>
          <a:noFill/>
        </p:spPr>
        <p:txBody>
          <a:bodyPr wrap="square" rtlCol="0">
            <a:spAutoFit/>
          </a:bodyPr>
          <a:lstStyle/>
          <a:p>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Eğer </a:t>
            </a:r>
            <a:r>
              <a:rPr lang="tr-TR" sz="1400" dirty="0" err="1">
                <a:solidFill>
                  <a:schemeClr val="tx2"/>
                </a:solidFill>
                <a:latin typeface="Calibri" panose="020F0502020204030204" pitchFamily="34" charset="0"/>
                <a:ea typeface="Calibri" panose="020F0502020204030204" pitchFamily="34" charset="0"/>
                <a:cs typeface="Calibri" panose="020F0502020204030204" pitchFamily="34" charset="0"/>
              </a:rPr>
              <a:t>loss</a:t>
            </a: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 yüksekse, model şunu anlar:</a:t>
            </a:r>
          </a:p>
          <a:p>
            <a:pPr algn="ct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“Ağırlıklarım ve </a:t>
            </a:r>
            <a:r>
              <a:rPr lang="tr-TR" sz="1400" dirty="0" err="1">
                <a:solidFill>
                  <a:schemeClr val="tx2"/>
                </a:solidFill>
                <a:latin typeface="Calibri" panose="020F0502020204030204" pitchFamily="34" charset="0"/>
                <a:ea typeface="Calibri" panose="020F0502020204030204" pitchFamily="34" charset="0"/>
                <a:cs typeface="Calibri" panose="020F0502020204030204" pitchFamily="34" charset="0"/>
              </a:rPr>
              <a:t>biaslarım</a:t>
            </a:r>
            <a:r>
              <a:rPr lang="tr-TR" sz="1400" dirty="0">
                <a:solidFill>
                  <a:schemeClr val="tx2"/>
                </a:solidFill>
                <a:latin typeface="Calibri" panose="020F0502020204030204" pitchFamily="34" charset="0"/>
                <a:ea typeface="Calibri" panose="020F0502020204030204" pitchFamily="34" charset="0"/>
                <a:cs typeface="Calibri" panose="020F0502020204030204" pitchFamily="34" charset="0"/>
              </a:rPr>
              <a:t> yanlış, onları düzeltmem lazım.”</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
        <p:nvSpPr>
          <p:cNvPr id="24" name="Metin kutusu 23">
            <a:extLst>
              <a:ext uri="{FF2B5EF4-FFF2-40B4-BE49-F238E27FC236}">
                <a16:creationId xmlns:a16="http://schemas.microsoft.com/office/drawing/2014/main" id="{68E07CD8-9722-1C33-EC5F-897FCA68A073}"/>
              </a:ext>
            </a:extLst>
          </p:cNvPr>
          <p:cNvSpPr txBox="1"/>
          <p:nvPr/>
        </p:nvSpPr>
        <p:spPr>
          <a:xfrm>
            <a:off x="7075293" y="-71180"/>
            <a:ext cx="320922" cy="400110"/>
          </a:xfrm>
          <a:prstGeom prst="rect">
            <a:avLst/>
          </a:prstGeom>
          <a:noFill/>
        </p:spPr>
        <p:txBody>
          <a:bodyPr wrap="none" rtlCol="0">
            <a:spAutoFit/>
          </a:bodyPr>
          <a:lstStyle/>
          <a:p>
            <a:r>
              <a:rPr lang="tr-TR" sz="2000" b="1" dirty="0">
                <a:solidFill>
                  <a:srgbClr val="FF0000"/>
                </a:solidFill>
              </a:rPr>
              <a:t>1</a:t>
            </a:r>
          </a:p>
        </p:txBody>
      </p:sp>
      <p:sp>
        <p:nvSpPr>
          <p:cNvPr id="27" name="Metin kutusu 26">
            <a:extLst>
              <a:ext uri="{FF2B5EF4-FFF2-40B4-BE49-F238E27FC236}">
                <a16:creationId xmlns:a16="http://schemas.microsoft.com/office/drawing/2014/main" id="{20FEDA70-132E-F0D1-E4A0-A92D02D86974}"/>
              </a:ext>
            </a:extLst>
          </p:cNvPr>
          <p:cNvSpPr txBox="1"/>
          <p:nvPr/>
        </p:nvSpPr>
        <p:spPr>
          <a:xfrm>
            <a:off x="5935539" y="893526"/>
            <a:ext cx="320922" cy="400110"/>
          </a:xfrm>
          <a:prstGeom prst="rect">
            <a:avLst/>
          </a:prstGeom>
          <a:noFill/>
        </p:spPr>
        <p:txBody>
          <a:bodyPr wrap="none" rtlCol="0">
            <a:spAutoFit/>
          </a:bodyPr>
          <a:lstStyle/>
          <a:p>
            <a:r>
              <a:rPr lang="tr-TR" sz="2000" b="1" dirty="0">
                <a:solidFill>
                  <a:srgbClr val="FF0000"/>
                </a:solidFill>
              </a:rPr>
              <a:t>2</a:t>
            </a:r>
          </a:p>
        </p:txBody>
      </p:sp>
      <p:sp>
        <p:nvSpPr>
          <p:cNvPr id="28" name="Metin kutusu 27">
            <a:extLst>
              <a:ext uri="{FF2B5EF4-FFF2-40B4-BE49-F238E27FC236}">
                <a16:creationId xmlns:a16="http://schemas.microsoft.com/office/drawing/2014/main" id="{A90D0DC4-723A-8960-8810-4041C2E32685}"/>
              </a:ext>
            </a:extLst>
          </p:cNvPr>
          <p:cNvSpPr txBox="1"/>
          <p:nvPr/>
        </p:nvSpPr>
        <p:spPr>
          <a:xfrm>
            <a:off x="9246738" y="3850912"/>
            <a:ext cx="320922" cy="400110"/>
          </a:xfrm>
          <a:prstGeom prst="rect">
            <a:avLst/>
          </a:prstGeom>
          <a:noFill/>
        </p:spPr>
        <p:txBody>
          <a:bodyPr wrap="none" rtlCol="0">
            <a:spAutoFit/>
          </a:bodyPr>
          <a:lstStyle/>
          <a:p>
            <a:r>
              <a:rPr lang="tr-TR" sz="2000" b="1" dirty="0">
                <a:solidFill>
                  <a:srgbClr val="FF0000"/>
                </a:solidFill>
              </a:rPr>
              <a:t>3</a:t>
            </a:r>
          </a:p>
        </p:txBody>
      </p:sp>
      <p:sp>
        <p:nvSpPr>
          <p:cNvPr id="29" name="Metin kutusu 28">
            <a:extLst>
              <a:ext uri="{FF2B5EF4-FFF2-40B4-BE49-F238E27FC236}">
                <a16:creationId xmlns:a16="http://schemas.microsoft.com/office/drawing/2014/main" id="{1A8B504B-F9CA-DDE8-CA0B-F1F46D3CC31C}"/>
              </a:ext>
            </a:extLst>
          </p:cNvPr>
          <p:cNvSpPr txBox="1"/>
          <p:nvPr/>
        </p:nvSpPr>
        <p:spPr>
          <a:xfrm>
            <a:off x="2934132" y="4702147"/>
            <a:ext cx="320922" cy="400110"/>
          </a:xfrm>
          <a:prstGeom prst="rect">
            <a:avLst/>
          </a:prstGeom>
          <a:noFill/>
        </p:spPr>
        <p:txBody>
          <a:bodyPr wrap="none" rtlCol="0">
            <a:spAutoFit/>
          </a:bodyPr>
          <a:lstStyle/>
          <a:p>
            <a:r>
              <a:rPr lang="tr-TR" sz="2000" b="1" dirty="0">
                <a:solidFill>
                  <a:srgbClr val="FF0000"/>
                </a:solidFill>
              </a:rPr>
              <a:t>4</a:t>
            </a:r>
          </a:p>
        </p:txBody>
      </p:sp>
      <p:sp>
        <p:nvSpPr>
          <p:cNvPr id="30" name="Metin kutusu 29">
            <a:extLst>
              <a:ext uri="{FF2B5EF4-FFF2-40B4-BE49-F238E27FC236}">
                <a16:creationId xmlns:a16="http://schemas.microsoft.com/office/drawing/2014/main" id="{A4F4BA89-7928-4395-7D31-57CDF4CC7868}"/>
              </a:ext>
            </a:extLst>
          </p:cNvPr>
          <p:cNvSpPr txBox="1"/>
          <p:nvPr/>
        </p:nvSpPr>
        <p:spPr>
          <a:xfrm>
            <a:off x="0" y="5643557"/>
            <a:ext cx="320922" cy="400110"/>
          </a:xfrm>
          <a:prstGeom prst="rect">
            <a:avLst/>
          </a:prstGeom>
          <a:noFill/>
        </p:spPr>
        <p:txBody>
          <a:bodyPr wrap="none" rtlCol="0">
            <a:spAutoFit/>
          </a:bodyPr>
          <a:lstStyle/>
          <a:p>
            <a:r>
              <a:rPr lang="tr-TR" sz="2000" b="1" dirty="0">
                <a:solidFill>
                  <a:srgbClr val="FF0000"/>
                </a:solidFill>
              </a:rPr>
              <a:t>5</a:t>
            </a:r>
          </a:p>
        </p:txBody>
      </p:sp>
      <p:sp>
        <p:nvSpPr>
          <p:cNvPr id="16" name="Metin kutusu 15">
            <a:extLst>
              <a:ext uri="{FF2B5EF4-FFF2-40B4-BE49-F238E27FC236}">
                <a16:creationId xmlns:a16="http://schemas.microsoft.com/office/drawing/2014/main" id="{CBB2D6B1-D361-4CF0-9232-20B8737560AD}"/>
              </a:ext>
            </a:extLst>
          </p:cNvPr>
          <p:cNvSpPr txBox="1"/>
          <p:nvPr/>
        </p:nvSpPr>
        <p:spPr>
          <a:xfrm>
            <a:off x="5935539" y="5473005"/>
            <a:ext cx="4757264" cy="1400383"/>
          </a:xfrm>
          <a:prstGeom prst="rect">
            <a:avLst/>
          </a:prstGeom>
          <a:noFill/>
        </p:spPr>
        <p:txBody>
          <a:bodyPr wrap="none" rtlCol="0">
            <a:spAutoFit/>
          </a:bodyPr>
          <a:lstStyle/>
          <a:p>
            <a:r>
              <a:rPr lang="tr-TR" sz="1500" b="1" dirty="0">
                <a:latin typeface="Calibri" panose="020F0502020204030204" pitchFamily="34" charset="0"/>
                <a:ea typeface="Calibri" panose="020F0502020204030204" pitchFamily="34" charset="0"/>
                <a:cs typeface="Calibri" panose="020F0502020204030204" pitchFamily="34" charset="0"/>
              </a:rPr>
              <a:t>Sürecin Genel Özeti</a:t>
            </a:r>
          </a:p>
          <a:p>
            <a:pPr marL="342900" indent="-342900">
              <a:buFont typeface="+mj-lt"/>
              <a:buAutoNum type="arabicPeriod"/>
            </a:pPr>
            <a:r>
              <a:rPr lang="tr-TR" sz="1400" dirty="0" err="1">
                <a:latin typeface="Calibri" panose="020F0502020204030204" pitchFamily="34" charset="0"/>
                <a:ea typeface="Calibri" panose="020F0502020204030204" pitchFamily="34" charset="0"/>
                <a:cs typeface="Calibri" panose="020F0502020204030204" pitchFamily="34" charset="0"/>
              </a:rPr>
              <a:t>Input</a:t>
            </a:r>
            <a:r>
              <a:rPr lang="tr-TR" sz="1400" dirty="0">
                <a:latin typeface="Calibri" panose="020F0502020204030204" pitchFamily="34" charset="0"/>
                <a:ea typeface="Calibri" panose="020F0502020204030204" pitchFamily="34" charset="0"/>
                <a:cs typeface="Calibri" panose="020F0502020204030204" pitchFamily="34" charset="0"/>
              </a:rPr>
              <a:t> → ağırlıklarla çarp, </a:t>
            </a:r>
            <a:r>
              <a:rPr lang="tr-TR" sz="1400" dirty="0" err="1">
                <a:latin typeface="Calibri" panose="020F0502020204030204" pitchFamily="34" charset="0"/>
                <a:ea typeface="Calibri" panose="020F0502020204030204" pitchFamily="34" charset="0"/>
                <a:cs typeface="Calibri" panose="020F0502020204030204" pitchFamily="34" charset="0"/>
              </a:rPr>
              <a:t>bias</a:t>
            </a:r>
            <a:r>
              <a:rPr lang="tr-TR" sz="1400" dirty="0">
                <a:latin typeface="Calibri" panose="020F0502020204030204" pitchFamily="34" charset="0"/>
                <a:ea typeface="Calibri" panose="020F0502020204030204" pitchFamily="34" charset="0"/>
                <a:cs typeface="Calibri" panose="020F0502020204030204" pitchFamily="34" charset="0"/>
              </a:rPr>
              <a:t> ekle → aktivasyon → </a:t>
            </a:r>
            <a:r>
              <a:rPr lang="tr-TR" sz="1400" dirty="0" err="1">
                <a:latin typeface="Calibri" panose="020F0502020204030204" pitchFamily="34" charset="0"/>
                <a:ea typeface="Calibri" panose="020F0502020204030204" pitchFamily="34" charset="0"/>
                <a:cs typeface="Calibri" panose="020F0502020204030204" pitchFamily="34" charset="0"/>
              </a:rPr>
              <a:t>output</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tr-TR" sz="1400" dirty="0">
                <a:latin typeface="Calibri" panose="020F0502020204030204" pitchFamily="34" charset="0"/>
                <a:ea typeface="Calibri" panose="020F0502020204030204" pitchFamily="34" charset="0"/>
                <a:cs typeface="Calibri" panose="020F0502020204030204" pitchFamily="34" charset="0"/>
              </a:rPr>
              <a:t>Gerçek değerlerle karşılaştır </a:t>
            </a:r>
            <a:r>
              <a:rPr lang="tr-TR" sz="1400" dirty="0"/>
              <a:t>→ </a:t>
            </a:r>
            <a:r>
              <a:rPr lang="tr-TR" sz="1400" dirty="0" err="1"/>
              <a:t>loss</a:t>
            </a:r>
            <a:r>
              <a:rPr lang="tr-TR" sz="1400" dirty="0"/>
              <a:t> hesapla</a:t>
            </a:r>
          </a:p>
          <a:p>
            <a:pPr marL="342900" indent="-342900">
              <a:buFont typeface="+mj-lt"/>
              <a:buAutoNum type="arabicPeriod"/>
            </a:pPr>
            <a:r>
              <a:rPr lang="tr-TR" sz="1400" dirty="0" err="1">
                <a:latin typeface="Calibri" panose="020F0502020204030204" pitchFamily="34" charset="0"/>
                <a:ea typeface="Calibri" panose="020F0502020204030204" pitchFamily="34" charset="0"/>
                <a:cs typeface="Calibri" panose="020F0502020204030204" pitchFamily="34" charset="0"/>
              </a:rPr>
              <a:t>Loss’a</a:t>
            </a:r>
            <a:r>
              <a:rPr lang="tr-TR" sz="1400" dirty="0">
                <a:latin typeface="Calibri" panose="020F0502020204030204" pitchFamily="34" charset="0"/>
                <a:ea typeface="Calibri" panose="020F0502020204030204" pitchFamily="34" charset="0"/>
                <a:cs typeface="Calibri" panose="020F0502020204030204" pitchFamily="34" charset="0"/>
              </a:rPr>
              <a:t> göre </a:t>
            </a:r>
            <a:r>
              <a:rPr lang="tr-TR" sz="1400" dirty="0" err="1">
                <a:latin typeface="Calibri" panose="020F0502020204030204" pitchFamily="34" charset="0"/>
                <a:ea typeface="Calibri" panose="020F0502020204030204" pitchFamily="34" charset="0"/>
                <a:cs typeface="Calibri" panose="020F0502020204030204" pitchFamily="34" charset="0"/>
              </a:rPr>
              <a:t>gradient</a:t>
            </a:r>
            <a:r>
              <a:rPr lang="tr-TR" sz="1400" dirty="0">
                <a:latin typeface="Calibri" panose="020F0502020204030204" pitchFamily="34" charset="0"/>
                <a:ea typeface="Calibri" panose="020F0502020204030204" pitchFamily="34" charset="0"/>
                <a:cs typeface="Calibri" panose="020F0502020204030204" pitchFamily="34" charset="0"/>
              </a:rPr>
              <a:t> hesapla</a:t>
            </a:r>
          </a:p>
          <a:p>
            <a:pPr marL="342900" indent="-342900">
              <a:buFont typeface="+mj-lt"/>
              <a:buAutoNum type="arabicPeriod"/>
            </a:pPr>
            <a:r>
              <a:rPr lang="tr-TR" sz="1400" dirty="0" err="1">
                <a:latin typeface="Calibri" panose="020F0502020204030204" pitchFamily="34" charset="0"/>
                <a:ea typeface="Calibri" panose="020F0502020204030204" pitchFamily="34" charset="0"/>
                <a:cs typeface="Calibri" panose="020F0502020204030204" pitchFamily="34" charset="0"/>
              </a:rPr>
              <a:t>Gradient</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Descent</a:t>
            </a:r>
            <a:r>
              <a:rPr lang="tr-TR" sz="1400" dirty="0">
                <a:latin typeface="Calibri" panose="020F0502020204030204" pitchFamily="34" charset="0"/>
                <a:ea typeface="Calibri" panose="020F0502020204030204" pitchFamily="34" charset="0"/>
                <a:cs typeface="Calibri" panose="020F0502020204030204" pitchFamily="34" charset="0"/>
              </a:rPr>
              <a:t> ile </a:t>
            </a:r>
            <a:r>
              <a:rPr lang="tr-TR" sz="1400" dirty="0" err="1">
                <a:latin typeface="Calibri" panose="020F0502020204030204" pitchFamily="34" charset="0"/>
                <a:ea typeface="Calibri" panose="020F0502020204030204" pitchFamily="34" charset="0"/>
                <a:cs typeface="Calibri" panose="020F0502020204030204" pitchFamily="34" charset="0"/>
              </a:rPr>
              <a:t>weight</a:t>
            </a:r>
            <a:r>
              <a:rPr lang="tr-TR" sz="1400" dirty="0">
                <a:latin typeface="Calibri" panose="020F0502020204030204" pitchFamily="34" charset="0"/>
                <a:ea typeface="Calibri" panose="020F0502020204030204" pitchFamily="34" charset="0"/>
                <a:cs typeface="Calibri" panose="020F0502020204030204" pitchFamily="34" charset="0"/>
              </a:rPr>
              <a:t> + </a:t>
            </a:r>
            <a:r>
              <a:rPr lang="tr-TR" sz="1400" dirty="0" err="1">
                <a:latin typeface="Calibri" panose="020F0502020204030204" pitchFamily="34" charset="0"/>
                <a:ea typeface="Calibri" panose="020F0502020204030204" pitchFamily="34" charset="0"/>
                <a:cs typeface="Calibri" panose="020F0502020204030204" pitchFamily="34" charset="0"/>
              </a:rPr>
              <a:t>bias</a:t>
            </a:r>
            <a:r>
              <a:rPr lang="tr-TR" sz="1400" dirty="0">
                <a:latin typeface="Calibri" panose="020F0502020204030204" pitchFamily="34" charset="0"/>
                <a:ea typeface="Calibri" panose="020F0502020204030204" pitchFamily="34" charset="0"/>
                <a:cs typeface="Calibri" panose="020F0502020204030204" pitchFamily="34" charset="0"/>
              </a:rPr>
              <a:t> güncelle</a:t>
            </a:r>
          </a:p>
          <a:p>
            <a:pPr marL="342900" indent="-342900">
              <a:buFont typeface="+mj-lt"/>
              <a:buAutoNum type="arabicPeriod"/>
            </a:pPr>
            <a:r>
              <a:rPr lang="tr-TR" sz="1400" dirty="0" err="1">
                <a:latin typeface="Calibri" panose="020F0502020204030204" pitchFamily="34" charset="0"/>
                <a:ea typeface="Calibri" panose="020F0502020204030204" pitchFamily="34" charset="0"/>
                <a:cs typeface="Calibri" panose="020F0502020204030204" pitchFamily="34" charset="0"/>
              </a:rPr>
              <a:t>Loss</a:t>
            </a:r>
            <a:r>
              <a:rPr lang="tr-TR" sz="1400" dirty="0">
                <a:latin typeface="Calibri" panose="020F0502020204030204" pitchFamily="34" charset="0"/>
                <a:ea typeface="Calibri" panose="020F0502020204030204" pitchFamily="34" charset="0"/>
                <a:cs typeface="Calibri" panose="020F0502020204030204" pitchFamily="34" charset="0"/>
              </a:rPr>
              <a:t> azalana kadar bu döngü devam eder</a:t>
            </a:r>
          </a:p>
        </p:txBody>
      </p:sp>
      <p:sp>
        <p:nvSpPr>
          <p:cNvPr id="25" name="Metin kutusu 24">
            <a:extLst>
              <a:ext uri="{FF2B5EF4-FFF2-40B4-BE49-F238E27FC236}">
                <a16:creationId xmlns:a16="http://schemas.microsoft.com/office/drawing/2014/main" id="{CAD277F8-28F4-8DA0-8C7C-27F6AE9C8B50}"/>
              </a:ext>
            </a:extLst>
          </p:cNvPr>
          <p:cNvSpPr txBox="1"/>
          <p:nvPr/>
        </p:nvSpPr>
        <p:spPr>
          <a:xfrm>
            <a:off x="5741249" y="5411124"/>
            <a:ext cx="320922" cy="400110"/>
          </a:xfrm>
          <a:prstGeom prst="rect">
            <a:avLst/>
          </a:prstGeom>
          <a:noFill/>
        </p:spPr>
        <p:txBody>
          <a:bodyPr wrap="none" rtlCol="0">
            <a:spAutoFit/>
          </a:bodyPr>
          <a:lstStyle/>
          <a:p>
            <a:r>
              <a:rPr lang="tr-TR" sz="2000" b="1" dirty="0">
                <a:solidFill>
                  <a:srgbClr val="FF0000"/>
                </a:solidFill>
              </a:rPr>
              <a:t>6</a:t>
            </a:r>
          </a:p>
        </p:txBody>
      </p:sp>
    </p:spTree>
    <p:extLst>
      <p:ext uri="{BB962C8B-B14F-4D97-AF65-F5344CB8AC3E}">
        <p14:creationId xmlns:p14="http://schemas.microsoft.com/office/powerpoint/2010/main" val="68570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yazı tipi, ekran görüntüsü, beyaz içeren bir resim&#10;&#10;Yapay zeka tarafından oluşturulmuş içerik yanlış olabilir.">
            <a:extLst>
              <a:ext uri="{FF2B5EF4-FFF2-40B4-BE49-F238E27FC236}">
                <a16:creationId xmlns:a16="http://schemas.microsoft.com/office/drawing/2014/main" id="{0CC51FF7-047D-D23D-1019-6BFB85072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60875" cy="2800494"/>
          </a:xfrm>
          <a:prstGeom prst="rect">
            <a:avLst/>
          </a:prstGeom>
        </p:spPr>
      </p:pic>
      <p:pic>
        <p:nvPicPr>
          <p:cNvPr id="5" name="Resim 4" descr="metin, yazı tipi, ekran görüntüsü, makbuz içeren bir resim&#10;&#10;Yapay zeka tarafından oluşturulmuş içerik yanlış olabilir.">
            <a:extLst>
              <a:ext uri="{FF2B5EF4-FFF2-40B4-BE49-F238E27FC236}">
                <a16:creationId xmlns:a16="http://schemas.microsoft.com/office/drawing/2014/main" id="{B9EDDFA2-8FB0-BE22-9ACD-40EA3A5FD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5" y="3429000"/>
            <a:ext cx="12160875" cy="2349621"/>
          </a:xfrm>
          <a:prstGeom prst="rect">
            <a:avLst/>
          </a:prstGeom>
        </p:spPr>
      </p:pic>
    </p:spTree>
    <p:extLst>
      <p:ext uri="{BB962C8B-B14F-4D97-AF65-F5344CB8AC3E}">
        <p14:creationId xmlns:p14="http://schemas.microsoft.com/office/powerpoint/2010/main" val="60864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yazı tipi içeren bir resim&#10;&#10;Yapay zeka tarafından oluşturulmuş içerik yanlış olabilir.">
            <a:extLst>
              <a:ext uri="{FF2B5EF4-FFF2-40B4-BE49-F238E27FC236}">
                <a16:creationId xmlns:a16="http://schemas.microsoft.com/office/drawing/2014/main" id="{DBDF240F-ABFD-85D0-CEFF-58EEE75A3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54525" cy="5143764"/>
          </a:xfrm>
          <a:prstGeom prst="rect">
            <a:avLst/>
          </a:prstGeom>
        </p:spPr>
      </p:pic>
    </p:spTree>
    <p:extLst>
      <p:ext uri="{BB962C8B-B14F-4D97-AF65-F5344CB8AC3E}">
        <p14:creationId xmlns:p14="http://schemas.microsoft.com/office/powerpoint/2010/main" val="40702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diyagram, metin, harita, çizgi içeren bir resim&#10;&#10;Yapay zeka tarafından oluşturulmuş içerik yanlış olabilir.">
            <a:extLst>
              <a:ext uri="{FF2B5EF4-FFF2-40B4-BE49-F238E27FC236}">
                <a16:creationId xmlns:a16="http://schemas.microsoft.com/office/drawing/2014/main" id="{6F074CDC-B6AF-1919-AFF2-240A03C19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73576" cy="5454930"/>
          </a:xfrm>
          <a:prstGeom prst="rect">
            <a:avLst/>
          </a:prstGeom>
        </p:spPr>
      </p:pic>
      <p:sp>
        <p:nvSpPr>
          <p:cNvPr id="4" name="Metin kutusu 3">
            <a:extLst>
              <a:ext uri="{FF2B5EF4-FFF2-40B4-BE49-F238E27FC236}">
                <a16:creationId xmlns:a16="http://schemas.microsoft.com/office/drawing/2014/main" id="{758FBDDA-F513-FBA8-92BC-9C535AF5508F}"/>
              </a:ext>
            </a:extLst>
          </p:cNvPr>
          <p:cNvSpPr txBox="1"/>
          <p:nvPr/>
        </p:nvSpPr>
        <p:spPr>
          <a:xfrm>
            <a:off x="18424" y="1153740"/>
            <a:ext cx="2559093" cy="954107"/>
          </a:xfrm>
          <a:prstGeom prst="rect">
            <a:avLst/>
          </a:prstGeom>
          <a:noFill/>
        </p:spPr>
        <p:txBody>
          <a:bodyPr wrap="square" rtlCol="0">
            <a:spAutoFit/>
          </a:bodyPr>
          <a:lstStyle/>
          <a:p>
            <a:r>
              <a:rPr lang="tr-TR" sz="1400" dirty="0">
                <a:latin typeface="Calibri" panose="020F0502020204030204" pitchFamily="34" charset="0"/>
                <a:ea typeface="Calibri" panose="020F0502020204030204" pitchFamily="34" charset="0"/>
                <a:cs typeface="Calibri" panose="020F0502020204030204" pitchFamily="34" charset="0"/>
              </a:rPr>
              <a:t>«Ağın içindeki </a:t>
            </a:r>
            <a:r>
              <a:rPr lang="tr-TR" sz="1400" b="1" dirty="0" err="1">
                <a:latin typeface="Calibri" panose="020F0502020204030204" pitchFamily="34" charset="0"/>
                <a:ea typeface="Calibri" panose="020F0502020204030204" pitchFamily="34" charset="0"/>
                <a:cs typeface="Calibri" panose="020F0502020204030204" pitchFamily="34" charset="0"/>
              </a:rPr>
              <a:t>weight</a:t>
            </a:r>
            <a:r>
              <a:rPr lang="tr-TR" sz="1400" b="1" dirty="0">
                <a:latin typeface="Calibri" panose="020F0502020204030204" pitchFamily="34" charset="0"/>
                <a:ea typeface="Calibri" panose="020F0502020204030204" pitchFamily="34" charset="0"/>
                <a:cs typeface="Calibri" panose="020F0502020204030204" pitchFamily="34" charset="0"/>
              </a:rPr>
              <a:t> (ağırlık)</a:t>
            </a:r>
            <a:r>
              <a:rPr lang="tr-TR" sz="1400" dirty="0">
                <a:latin typeface="Calibri" panose="020F0502020204030204" pitchFamily="34" charset="0"/>
                <a:ea typeface="Calibri" panose="020F0502020204030204" pitchFamily="34" charset="0"/>
                <a:cs typeface="Calibri" panose="020F0502020204030204" pitchFamily="34" charset="0"/>
              </a:rPr>
              <a:t> ve </a:t>
            </a:r>
            <a:r>
              <a:rPr lang="tr-TR" sz="1400" b="1" dirty="0" err="1">
                <a:latin typeface="Calibri" panose="020F0502020204030204" pitchFamily="34" charset="0"/>
                <a:ea typeface="Calibri" panose="020F0502020204030204" pitchFamily="34" charset="0"/>
                <a:cs typeface="Calibri" panose="020F0502020204030204" pitchFamily="34" charset="0"/>
              </a:rPr>
              <a:t>bias</a:t>
            </a:r>
            <a:r>
              <a:rPr lang="tr-TR" sz="1400" dirty="0">
                <a:latin typeface="Calibri" panose="020F0502020204030204" pitchFamily="34" charset="0"/>
                <a:ea typeface="Calibri" panose="020F0502020204030204" pitchFamily="34" charset="0"/>
                <a:cs typeface="Calibri" panose="020F0502020204030204" pitchFamily="34" charset="0"/>
              </a:rPr>
              <a:t> değerlerinin doğru tahmin yapacak şekilde </a:t>
            </a:r>
            <a:r>
              <a:rPr lang="tr-TR" sz="1400" b="1" dirty="0">
                <a:latin typeface="Calibri" panose="020F0502020204030204" pitchFamily="34" charset="0"/>
                <a:ea typeface="Calibri" panose="020F0502020204030204" pitchFamily="34" charset="0"/>
                <a:cs typeface="Calibri" panose="020F0502020204030204" pitchFamily="34" charset="0"/>
              </a:rPr>
              <a:t>optimize edilmesi</a:t>
            </a:r>
            <a:r>
              <a:rPr lang="tr-TR" sz="1400" dirty="0">
                <a:latin typeface="Calibri" panose="020F0502020204030204" pitchFamily="34" charset="0"/>
                <a:ea typeface="Calibri" panose="020F0502020204030204" pitchFamily="34" charset="0"/>
                <a:cs typeface="Calibri" panose="020F0502020204030204" pitchFamily="34" charset="0"/>
              </a:rPr>
              <a:t> anlamına gelir.»</a:t>
            </a:r>
          </a:p>
        </p:txBody>
      </p:sp>
      <p:sp>
        <p:nvSpPr>
          <p:cNvPr id="6" name="Metin kutusu 5">
            <a:extLst>
              <a:ext uri="{FF2B5EF4-FFF2-40B4-BE49-F238E27FC236}">
                <a16:creationId xmlns:a16="http://schemas.microsoft.com/office/drawing/2014/main" id="{18CFFAB0-635B-D1E7-7C0B-385D74E61C51}"/>
              </a:ext>
            </a:extLst>
          </p:cNvPr>
          <p:cNvSpPr txBox="1"/>
          <p:nvPr/>
        </p:nvSpPr>
        <p:spPr>
          <a:xfrm>
            <a:off x="5756424" y="0"/>
            <a:ext cx="3346814" cy="969496"/>
          </a:xfrm>
          <a:prstGeom prst="rect">
            <a:avLst/>
          </a:prstGeom>
          <a:noFill/>
        </p:spPr>
        <p:txBody>
          <a:bodyPr wrap="none" rtlCol="0">
            <a:spAutoFit/>
          </a:bodyPr>
          <a:lstStyle/>
          <a:p>
            <a:r>
              <a:rPr lang="tr-TR" sz="1500" b="1" dirty="0">
                <a:solidFill>
                  <a:srgbClr val="FF0000"/>
                </a:solidFill>
                <a:latin typeface="Calibri" panose="020F0502020204030204" pitchFamily="34" charset="0"/>
                <a:ea typeface="Calibri" panose="020F0502020204030204" pitchFamily="34" charset="0"/>
                <a:cs typeface="Calibri" panose="020F0502020204030204" pitchFamily="34" charset="0"/>
              </a:rPr>
              <a:t>1. </a:t>
            </a:r>
            <a:r>
              <a:rPr lang="tr-TR" sz="1500" b="1" dirty="0" err="1">
                <a:latin typeface="Calibri" panose="020F0502020204030204" pitchFamily="34" charset="0"/>
                <a:ea typeface="Calibri" panose="020F0502020204030204" pitchFamily="34" charset="0"/>
                <a:cs typeface="Calibri" panose="020F0502020204030204" pitchFamily="34" charset="0"/>
              </a:rPr>
              <a:t>Forward</a:t>
            </a:r>
            <a:r>
              <a:rPr lang="tr-TR" sz="1500" b="1" dirty="0">
                <a:latin typeface="Calibri" panose="020F0502020204030204" pitchFamily="34" charset="0"/>
                <a:ea typeface="Calibri" panose="020F0502020204030204" pitchFamily="34" charset="0"/>
                <a:cs typeface="Calibri" panose="020F0502020204030204" pitchFamily="34" charset="0"/>
              </a:rPr>
              <a:t> </a:t>
            </a:r>
            <a:r>
              <a:rPr lang="tr-TR" sz="1500" b="1" dirty="0" err="1">
                <a:latin typeface="Calibri" panose="020F0502020204030204" pitchFamily="34" charset="0"/>
                <a:ea typeface="Calibri" panose="020F0502020204030204" pitchFamily="34" charset="0"/>
                <a:cs typeface="Calibri" panose="020F0502020204030204" pitchFamily="34" charset="0"/>
              </a:rPr>
              <a:t>Propagation</a:t>
            </a:r>
            <a:r>
              <a:rPr lang="tr-TR" sz="1500" b="1" dirty="0">
                <a:latin typeface="Calibri" panose="020F0502020204030204" pitchFamily="34" charset="0"/>
                <a:ea typeface="Calibri" panose="020F0502020204030204" pitchFamily="34" charset="0"/>
                <a:cs typeface="Calibri" panose="020F0502020204030204" pitchFamily="34" charset="0"/>
              </a:rPr>
              <a:t> (İleri Yayılım):</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Girdiler Katmanlara sırayla aktarılır.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Her nöronda girişler ağırlıklarla çarpılır, </a:t>
            </a:r>
          </a:p>
          <a:p>
            <a:r>
              <a:rPr lang="tr-TR" sz="1400" dirty="0" err="1">
                <a:latin typeface="Calibri" panose="020F0502020204030204" pitchFamily="34" charset="0"/>
                <a:ea typeface="Calibri" panose="020F0502020204030204" pitchFamily="34" charset="0"/>
                <a:cs typeface="Calibri" panose="020F0502020204030204" pitchFamily="34" charset="0"/>
              </a:rPr>
              <a:t>bias</a:t>
            </a:r>
            <a:r>
              <a:rPr lang="tr-TR" sz="1400" dirty="0">
                <a:latin typeface="Calibri" panose="020F0502020204030204" pitchFamily="34" charset="0"/>
                <a:ea typeface="Calibri" panose="020F0502020204030204" pitchFamily="34" charset="0"/>
                <a:cs typeface="Calibri" panose="020F0502020204030204" pitchFamily="34" charset="0"/>
              </a:rPr>
              <a:t> eklenir.</a:t>
            </a:r>
          </a:p>
        </p:txBody>
      </p:sp>
      <p:sp>
        <p:nvSpPr>
          <p:cNvPr id="10" name="Metin kutusu 9">
            <a:extLst>
              <a:ext uri="{FF2B5EF4-FFF2-40B4-BE49-F238E27FC236}">
                <a16:creationId xmlns:a16="http://schemas.microsoft.com/office/drawing/2014/main" id="{C10BEECE-08E6-5613-DC19-AB6637826369}"/>
              </a:ext>
            </a:extLst>
          </p:cNvPr>
          <p:cNvSpPr txBox="1"/>
          <p:nvPr/>
        </p:nvSpPr>
        <p:spPr>
          <a:xfrm>
            <a:off x="8966044" y="0"/>
            <a:ext cx="3225956" cy="954107"/>
          </a:xfrm>
          <a:prstGeom prst="rect">
            <a:avLst/>
          </a:prstGeom>
          <a:noFill/>
        </p:spPr>
        <p:txBody>
          <a:bodyPr wrap="square" rtlCol="0">
            <a:spAutoFit/>
          </a:bodyPr>
          <a:lstStyle/>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Aktivasyon fonksiyonundan geçirilerek bir sonraki katmana iletilir.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Son katmanda modelin tahmini olan </a:t>
            </a:r>
            <a:r>
              <a:rPr lang="tr-TR" sz="1400" dirty="0" err="1">
                <a:latin typeface="Calibri" panose="020F0502020204030204" pitchFamily="34" charset="0"/>
                <a:ea typeface="Calibri" panose="020F0502020204030204" pitchFamily="34" charset="0"/>
                <a:cs typeface="Calibri" panose="020F0502020204030204" pitchFamily="34" charset="0"/>
              </a:rPr>
              <a:t>y_pred</a:t>
            </a:r>
            <a:r>
              <a:rPr lang="tr-TR" sz="1400" dirty="0">
                <a:latin typeface="Calibri" panose="020F0502020204030204" pitchFamily="34" charset="0"/>
                <a:ea typeface="Calibri" panose="020F0502020204030204" pitchFamily="34" charset="0"/>
                <a:cs typeface="Calibri" panose="020F0502020204030204" pitchFamily="34" charset="0"/>
              </a:rPr>
              <a:t> üretilir.</a:t>
            </a:r>
          </a:p>
        </p:txBody>
      </p:sp>
      <p:sp>
        <p:nvSpPr>
          <p:cNvPr id="11" name="Metin kutusu 10">
            <a:extLst>
              <a:ext uri="{FF2B5EF4-FFF2-40B4-BE49-F238E27FC236}">
                <a16:creationId xmlns:a16="http://schemas.microsoft.com/office/drawing/2014/main" id="{924BCCC1-E5D6-A2A3-9733-C8B598DA98F8}"/>
              </a:ext>
            </a:extLst>
          </p:cNvPr>
          <p:cNvSpPr txBox="1"/>
          <p:nvPr/>
        </p:nvSpPr>
        <p:spPr>
          <a:xfrm>
            <a:off x="9074462" y="4439268"/>
            <a:ext cx="3117538" cy="2046714"/>
          </a:xfrm>
          <a:prstGeom prst="rect">
            <a:avLst/>
          </a:prstGeom>
          <a:noFill/>
        </p:spPr>
        <p:txBody>
          <a:bodyPr wrap="square" rtlCol="0">
            <a:spAutoFit/>
          </a:bodyPr>
          <a:lstStyle/>
          <a:p>
            <a:r>
              <a:rPr lang="tr-TR" sz="1500" b="1" dirty="0">
                <a:solidFill>
                  <a:srgbClr val="FF0000"/>
                </a:solidFill>
                <a:latin typeface="Calibri" panose="020F0502020204030204" pitchFamily="34" charset="0"/>
                <a:ea typeface="Calibri" panose="020F0502020204030204" pitchFamily="34" charset="0"/>
                <a:cs typeface="Calibri" panose="020F0502020204030204" pitchFamily="34" charset="0"/>
              </a:rPr>
              <a:t>2. </a:t>
            </a:r>
            <a:r>
              <a:rPr lang="tr-TR" sz="1500" b="1" dirty="0" err="1">
                <a:latin typeface="Calibri" panose="020F0502020204030204" pitchFamily="34" charset="0"/>
                <a:ea typeface="Calibri" panose="020F0502020204030204" pitchFamily="34" charset="0"/>
                <a:cs typeface="Calibri" panose="020F0502020204030204" pitchFamily="34" charset="0"/>
              </a:rPr>
              <a:t>Loss</a:t>
            </a:r>
            <a:r>
              <a:rPr lang="tr-TR" sz="1500" b="1" dirty="0">
                <a:latin typeface="Calibri" panose="020F0502020204030204" pitchFamily="34" charset="0"/>
                <a:ea typeface="Calibri" panose="020F0502020204030204" pitchFamily="34" charset="0"/>
                <a:cs typeface="Calibri" panose="020F0502020204030204" pitchFamily="34" charset="0"/>
              </a:rPr>
              <a:t> (Hata) Hesaplama: </a:t>
            </a:r>
          </a:p>
          <a:p>
            <a:r>
              <a:rPr lang="tr-TR" sz="1400" dirty="0">
                <a:latin typeface="Calibri" panose="020F0502020204030204" pitchFamily="34" charset="0"/>
                <a:ea typeface="Calibri" panose="020F0502020204030204" pitchFamily="34" charset="0"/>
                <a:cs typeface="Calibri" panose="020F0502020204030204" pitchFamily="34" charset="0"/>
              </a:rPr>
              <a:t>Tahmin ile gerçek değer karşılaştırılır:</a:t>
            </a:r>
          </a:p>
          <a:p>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Regresyon</a:t>
            </a:r>
            <a:r>
              <a:rPr lang="tr-TR" sz="1400" dirty="0">
                <a:latin typeface="Calibri" panose="020F0502020204030204" pitchFamily="34" charset="0"/>
                <a:ea typeface="Calibri" panose="020F0502020204030204" pitchFamily="34" charset="0"/>
                <a:cs typeface="Calibri" panose="020F0502020204030204" pitchFamily="34" charset="0"/>
              </a:rPr>
              <a:t> → MSE </a:t>
            </a:r>
            <a:r>
              <a:rPr lang="tr-TR" sz="1400" dirty="0" err="1">
                <a:latin typeface="Calibri" panose="020F0502020204030204" pitchFamily="34" charset="0"/>
                <a:ea typeface="Calibri" panose="020F0502020204030204" pitchFamily="34" charset="0"/>
                <a:cs typeface="Calibri" panose="020F0502020204030204" pitchFamily="34" charset="0"/>
              </a:rPr>
              <a:t>Loss</a:t>
            </a:r>
            <a:endParaRPr lang="tr-TR" sz="1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tr-TR" sz="1400" b="1" dirty="0">
                <a:latin typeface="Calibri" panose="020F0502020204030204" pitchFamily="34" charset="0"/>
                <a:ea typeface="Calibri" panose="020F0502020204030204" pitchFamily="34" charset="0"/>
                <a:cs typeface="Calibri" panose="020F0502020204030204" pitchFamily="34" charset="0"/>
              </a:rPr>
              <a:t>Sınıflandırma</a:t>
            </a:r>
            <a:r>
              <a:rPr lang="tr-TR" sz="1400" dirty="0">
                <a:latin typeface="Calibri" panose="020F0502020204030204" pitchFamily="34" charset="0"/>
                <a:ea typeface="Calibri" panose="020F0502020204030204" pitchFamily="34" charset="0"/>
                <a:cs typeface="Calibri" panose="020F0502020204030204" pitchFamily="34" charset="0"/>
              </a:rPr>
              <a:t> → Cross-</a:t>
            </a:r>
            <a:r>
              <a:rPr lang="tr-TR" sz="1400" dirty="0" err="1">
                <a:latin typeface="Calibri" panose="020F0502020204030204" pitchFamily="34" charset="0"/>
                <a:ea typeface="Calibri" panose="020F0502020204030204" pitchFamily="34" charset="0"/>
                <a:cs typeface="Calibri" panose="020F0502020204030204" pitchFamily="34" charset="0"/>
              </a:rPr>
              <a:t>Entropy</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Loss</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err="1">
                <a:latin typeface="Calibri" panose="020F0502020204030204" pitchFamily="34" charset="0"/>
                <a:ea typeface="Calibri" panose="020F0502020204030204" pitchFamily="34" charset="0"/>
                <a:cs typeface="Calibri" panose="020F0502020204030204" pitchFamily="34" charset="0"/>
              </a:rPr>
              <a:t>Loss</a:t>
            </a:r>
            <a:r>
              <a:rPr lang="tr-TR" sz="1400" dirty="0">
                <a:latin typeface="Calibri" panose="020F0502020204030204" pitchFamily="34" charset="0"/>
                <a:ea typeface="Calibri" panose="020F0502020204030204" pitchFamily="34" charset="0"/>
                <a:cs typeface="Calibri" panose="020F0502020204030204" pitchFamily="34" charset="0"/>
              </a:rPr>
              <a:t>, tahminin ne kadar yanlış olduğunu sayısal olarak ifade eder.</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2" name="Metin kutusu 11">
                <a:extLst>
                  <a:ext uri="{FF2B5EF4-FFF2-40B4-BE49-F238E27FC236}">
                    <a16:creationId xmlns:a16="http://schemas.microsoft.com/office/drawing/2014/main" id="{EB7D0736-8578-9B43-CBCE-4904C64DC1A8}"/>
                  </a:ext>
                </a:extLst>
              </p:cNvPr>
              <p:cNvSpPr txBox="1"/>
              <p:nvPr/>
            </p:nvSpPr>
            <p:spPr>
              <a:xfrm>
                <a:off x="-18424" y="5062515"/>
                <a:ext cx="4983186" cy="1615827"/>
              </a:xfrm>
              <a:prstGeom prst="rect">
                <a:avLst/>
              </a:prstGeom>
              <a:noFill/>
            </p:spPr>
            <p:txBody>
              <a:bodyPr wrap="square" rtlCol="0">
                <a:spAutoFit/>
              </a:bodyPr>
              <a:lstStyle/>
              <a:p>
                <a:r>
                  <a:rPr lang="tr-TR" sz="1400" b="1" dirty="0">
                    <a:solidFill>
                      <a:srgbClr val="FF0000"/>
                    </a:solidFill>
                    <a:latin typeface="Calibri" panose="020F0502020204030204" pitchFamily="34" charset="0"/>
                    <a:ea typeface="Calibri" panose="020F0502020204030204" pitchFamily="34" charset="0"/>
                    <a:cs typeface="Calibri" panose="020F0502020204030204" pitchFamily="34" charset="0"/>
                  </a:rPr>
                  <a:t>3. </a:t>
                </a:r>
                <a:r>
                  <a:rPr lang="tr-TR" sz="1500" b="1" dirty="0" err="1">
                    <a:latin typeface="Calibri" panose="020F0502020204030204" pitchFamily="34" charset="0"/>
                    <a:ea typeface="Calibri" panose="020F0502020204030204" pitchFamily="34" charset="0"/>
                    <a:cs typeface="Calibri" panose="020F0502020204030204" pitchFamily="34" charset="0"/>
                  </a:rPr>
                  <a:t>Backward</a:t>
                </a:r>
                <a:r>
                  <a:rPr lang="tr-TR" sz="1500" b="1" dirty="0">
                    <a:latin typeface="Calibri" panose="020F0502020204030204" pitchFamily="34" charset="0"/>
                    <a:ea typeface="Calibri" panose="020F0502020204030204" pitchFamily="34" charset="0"/>
                    <a:cs typeface="Calibri" panose="020F0502020204030204" pitchFamily="34" charset="0"/>
                  </a:rPr>
                  <a:t> </a:t>
                </a:r>
                <a:r>
                  <a:rPr lang="tr-TR" sz="1500" b="1" dirty="0" err="1">
                    <a:latin typeface="Calibri" panose="020F0502020204030204" pitchFamily="34" charset="0"/>
                    <a:ea typeface="Calibri" panose="020F0502020204030204" pitchFamily="34" charset="0"/>
                    <a:cs typeface="Calibri" panose="020F0502020204030204" pitchFamily="34" charset="0"/>
                  </a:rPr>
                  <a:t>Propagation</a:t>
                </a:r>
                <a:r>
                  <a:rPr lang="tr-TR" sz="1500" b="1" dirty="0">
                    <a:latin typeface="Calibri" panose="020F0502020204030204" pitchFamily="34" charset="0"/>
                    <a:ea typeface="Calibri" panose="020F0502020204030204" pitchFamily="34" charset="0"/>
                    <a:cs typeface="Calibri" panose="020F0502020204030204" pitchFamily="34" charset="0"/>
                  </a:rPr>
                  <a:t> (Geri Yayılım):</a:t>
                </a:r>
              </a:p>
              <a:p>
                <a:pPr marL="285750" indent="-285750">
                  <a:buFont typeface="Arial" panose="020B0604020202020204" pitchFamily="34" charset="0"/>
                  <a:buChar char="•"/>
                </a:pPr>
                <a:r>
                  <a:rPr lang="tr-TR" sz="1400" dirty="0" err="1">
                    <a:latin typeface="Calibri" panose="020F0502020204030204" pitchFamily="34" charset="0"/>
                    <a:ea typeface="Calibri" panose="020F0502020204030204" pitchFamily="34" charset="0"/>
                    <a:cs typeface="Calibri" panose="020F0502020204030204" pitchFamily="34" charset="0"/>
                  </a:rPr>
                  <a:t>Loss’un</a:t>
                </a:r>
                <a:r>
                  <a:rPr lang="tr-TR" sz="1400" dirty="0">
                    <a:latin typeface="Calibri" panose="020F0502020204030204" pitchFamily="34" charset="0"/>
                    <a:ea typeface="Calibri" panose="020F0502020204030204" pitchFamily="34" charset="0"/>
                    <a:cs typeface="Calibri" panose="020F0502020204030204" pitchFamily="34" charset="0"/>
                  </a:rPr>
                  <a:t> her bir ağırlığa etkisi (gradyan) </a:t>
                </a:r>
                <a:r>
                  <a:rPr lang="tr-TR" sz="1400" b="1" dirty="0">
                    <a:latin typeface="Calibri" panose="020F0502020204030204" pitchFamily="34" charset="0"/>
                    <a:ea typeface="Calibri" panose="020F0502020204030204" pitchFamily="34" charset="0"/>
                    <a:cs typeface="Calibri" panose="020F0502020204030204" pitchFamily="34" charset="0"/>
                  </a:rPr>
                  <a:t>zincir kuralı</a:t>
                </a:r>
                <a:r>
                  <a:rPr lang="tr-TR" sz="1400" dirty="0">
                    <a:latin typeface="Calibri" panose="020F0502020204030204" pitchFamily="34" charset="0"/>
                    <a:ea typeface="Calibri" panose="020F0502020204030204" pitchFamily="34" charset="0"/>
                    <a:cs typeface="Calibri" panose="020F0502020204030204" pitchFamily="34" charset="0"/>
                  </a:rPr>
                  <a:t> ile hesaplanır.</a:t>
                </a:r>
              </a:p>
              <a:p>
                <a:pPr marL="285750" indent="-285750">
                  <a:buFont typeface="Arial" panose="020B0604020202020204" pitchFamily="34" charset="0"/>
                  <a:buChar char="•"/>
                </a:pPr>
                <a:r>
                  <a:rPr lang="tr-TR" sz="1400" dirty="0" err="1">
                    <a:latin typeface="Calibri" panose="020F0502020204030204" pitchFamily="34" charset="0"/>
                    <a:ea typeface="Calibri" panose="020F0502020204030204" pitchFamily="34" charset="0"/>
                    <a:cs typeface="Calibri" panose="020F0502020204030204" pitchFamily="34" charset="0"/>
                  </a:rPr>
                  <a:t>Gradient</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dirty="0" err="1">
                    <a:latin typeface="Calibri" panose="020F0502020204030204" pitchFamily="34" charset="0"/>
                    <a:ea typeface="Calibri" panose="020F0502020204030204" pitchFamily="34" charset="0"/>
                    <a:cs typeface="Calibri" panose="020F0502020204030204" pitchFamily="34" charset="0"/>
                  </a:rPr>
                  <a:t>Descent</a:t>
                </a:r>
                <a:r>
                  <a:rPr lang="tr-TR" sz="1400" dirty="0">
                    <a:latin typeface="Calibri" panose="020F0502020204030204" pitchFamily="34" charset="0"/>
                    <a:ea typeface="Calibri" panose="020F0502020204030204" pitchFamily="34" charset="0"/>
                    <a:cs typeface="Calibri" panose="020F0502020204030204" pitchFamily="34" charset="0"/>
                  </a:rPr>
                  <a:t> algoritması, gradyanları kullanarak ağırlıkları küçük adımlarla günceller.</a:t>
                </a:r>
              </a:p>
              <a:p>
                <a:pPr marL="285750" indent="-285750">
                  <a:buFont typeface="Arial" panose="020B0604020202020204" pitchFamily="34" charset="0"/>
                  <a:buChar char="•"/>
                </a:pPr>
                <a:r>
                  <a:rPr lang="tr-TR" sz="1400" dirty="0">
                    <a:latin typeface="Calibri" panose="020F0502020204030204" pitchFamily="34" charset="0"/>
                    <a:ea typeface="Calibri" panose="020F0502020204030204" pitchFamily="34" charset="0"/>
                    <a:cs typeface="Calibri" panose="020F0502020204030204" pitchFamily="34" charset="0"/>
                  </a:rPr>
                  <a:t>Adım büyüklüğünü belirleyen </a:t>
                </a:r>
                <a:r>
                  <a:rPr lang="tr-TR" sz="1400" dirty="0" err="1">
                    <a:latin typeface="Calibri" panose="020F0502020204030204" pitchFamily="34" charset="0"/>
                    <a:ea typeface="Calibri" panose="020F0502020204030204" pitchFamily="34" charset="0"/>
                    <a:cs typeface="Calibri" panose="020F0502020204030204" pitchFamily="34" charset="0"/>
                  </a:rPr>
                  <a:t>hiperparametre</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learning</a:t>
                </a:r>
                <a:r>
                  <a:rPr lang="tr-TR" sz="1400" b="1" dirty="0">
                    <a:latin typeface="Calibri" panose="020F0502020204030204" pitchFamily="34" charset="0"/>
                    <a:ea typeface="Calibri" panose="020F0502020204030204" pitchFamily="34" charset="0"/>
                    <a:cs typeface="Calibri" panose="020F0502020204030204" pitchFamily="34" charset="0"/>
                  </a:rPr>
                  <a:t> </a:t>
                </a:r>
                <a:r>
                  <a:rPr lang="tr-TR" sz="1400" b="1" dirty="0" err="1">
                    <a:latin typeface="Calibri" panose="020F0502020204030204" pitchFamily="34" charset="0"/>
                    <a:ea typeface="Calibri" panose="020F0502020204030204" pitchFamily="34" charset="0"/>
                    <a:cs typeface="Calibri" panose="020F0502020204030204" pitchFamily="34" charset="0"/>
                  </a:rPr>
                  <a:t>rate</a:t>
                </a:r>
                <a:r>
                  <a:rPr lang="tr-TR" sz="1400" dirty="0" err="1">
                    <a:latin typeface="Calibri" panose="020F0502020204030204" pitchFamily="34" charset="0"/>
                    <a:ea typeface="Calibri" panose="020F0502020204030204" pitchFamily="34" charset="0"/>
                    <a:cs typeface="Calibri" panose="020F0502020204030204" pitchFamily="34" charset="0"/>
                  </a:rPr>
                  <a:t>’tir</a:t>
                </a:r>
                <a:r>
                  <a:rPr lang="tr-TR" sz="1400" dirty="0">
                    <a:latin typeface="Calibri" panose="020F0502020204030204" pitchFamily="34" charset="0"/>
                    <a:ea typeface="Calibri" panose="020F0502020204030204" pitchFamily="34" charset="0"/>
                    <a:cs typeface="Calibri" panose="020F0502020204030204" pitchFamily="34" charset="0"/>
                  </a:rPr>
                  <a:t>.</a:t>
                </a:r>
              </a:p>
              <a:p>
                <a:r>
                  <a:rPr lang="tr-TR" sz="1400" dirty="0">
                    <a:latin typeface="Calibri" panose="020F0502020204030204" pitchFamily="34" charset="0"/>
                    <a:ea typeface="Calibri" panose="020F0502020204030204" pitchFamily="34" charset="0"/>
                    <a:cs typeface="Calibri" panose="020F0502020204030204" pitchFamily="34" charset="0"/>
                  </a:rPr>
                  <a:t>Amaç: </a:t>
                </a:r>
                <a14:m>
                  <m:oMath xmlns:m="http://schemas.openxmlformats.org/officeDocument/2006/math">
                    <m:r>
                      <m:rPr>
                        <m:nor/>
                      </m:rPr>
                      <a:rPr lang="tr-TR" sz="1400" b="0">
                        <a:latin typeface="Calibri" panose="020F0502020204030204" pitchFamily="34" charset="0"/>
                        <a:ea typeface="Calibri" panose="020F0502020204030204" pitchFamily="34" charset="0"/>
                        <a:cs typeface="Calibri" panose="020F0502020204030204" pitchFamily="34" charset="0"/>
                      </a:rPr>
                      <m:t>Loss</m:t>
                    </m:r>
                    <m:r>
                      <m:rPr>
                        <m:nor/>
                      </m:rPr>
                      <a:rPr lang="tr-TR" sz="1400" b="0" i="1">
                        <a:latin typeface="Calibri" panose="020F0502020204030204" pitchFamily="34" charset="0"/>
                        <a:ea typeface="Calibri" panose="020F0502020204030204" pitchFamily="34" charset="0"/>
                        <a:cs typeface="Calibri" panose="020F0502020204030204" pitchFamily="34" charset="0"/>
                      </a:rPr>
                      <m:t> </m:t>
                    </m:r>
                    <m:r>
                      <m:rPr>
                        <m:nor/>
                      </m:rPr>
                      <a:rPr lang="tr-TR" sz="1400" b="0" i="1">
                        <a:latin typeface="Calibri" panose="020F0502020204030204" pitchFamily="34" charset="0"/>
                        <a:ea typeface="Calibri" panose="020F0502020204030204" pitchFamily="34" charset="0"/>
                        <a:cs typeface="Calibri" panose="020F0502020204030204" pitchFamily="34" charset="0"/>
                      </a:rPr>
                      <m:t>de</m:t>
                    </m:r>
                    <m:acc>
                      <m:accPr>
                        <m:chr m:val="̆"/>
                        <m:ctrlPr>
                          <a:rPr lang="ar-AE" sz="1400" i="1">
                            <a:latin typeface="Cambria Math" panose="02040503050406030204" pitchFamily="18" charset="0"/>
                          </a:rPr>
                        </m:ctrlPr>
                      </m:accPr>
                      <m:e>
                        <m:r>
                          <m:rPr>
                            <m:nor/>
                          </m:rPr>
                          <a:rPr lang="tr-TR" sz="1400" b="0" i="1">
                            <a:latin typeface="Calibri" panose="020F0502020204030204" pitchFamily="34" charset="0"/>
                            <a:ea typeface="Calibri" panose="020F0502020204030204" pitchFamily="34" charset="0"/>
                            <a:cs typeface="Calibri" panose="020F0502020204030204" pitchFamily="34" charset="0"/>
                          </a:rPr>
                          <m:t>g</m:t>
                        </m:r>
                      </m:e>
                    </m:acc>
                    <m:r>
                      <m:rPr>
                        <m:nor/>
                      </m:rPr>
                      <a:rPr lang="tr-TR" sz="1400" i="1">
                        <a:latin typeface="Calibri" panose="020F0502020204030204" pitchFamily="34" charset="0"/>
                        <a:ea typeface="Calibri" panose="020F0502020204030204" pitchFamily="34" charset="0"/>
                        <a:cs typeface="Calibri" panose="020F0502020204030204" pitchFamily="34" charset="0"/>
                      </a:rPr>
                      <m:t>erini</m:t>
                    </m:r>
                    <m:r>
                      <m:rPr>
                        <m:nor/>
                      </m:rPr>
                      <a:rPr lang="tr-TR" sz="1400" i="1">
                        <a:latin typeface="Calibri" panose="020F0502020204030204" pitchFamily="34" charset="0"/>
                        <a:ea typeface="Calibri" panose="020F0502020204030204" pitchFamily="34" charset="0"/>
                        <a:cs typeface="Calibri" panose="020F0502020204030204" pitchFamily="34" charset="0"/>
                      </a:rPr>
                      <m:t> </m:t>
                    </m:r>
                    <m:r>
                      <m:rPr>
                        <m:nor/>
                      </m:rPr>
                      <a:rPr lang="tr-TR" sz="1400" i="1">
                        <a:latin typeface="Calibri" panose="020F0502020204030204" pitchFamily="34" charset="0"/>
                        <a:ea typeface="Calibri" panose="020F0502020204030204" pitchFamily="34" charset="0"/>
                        <a:cs typeface="Calibri" panose="020F0502020204030204" pitchFamily="34" charset="0"/>
                      </a:rPr>
                      <m:t>minimuma</m:t>
                    </m:r>
                    <m:r>
                      <m:rPr>
                        <m:nor/>
                      </m:rPr>
                      <a:rPr lang="tr-TR" sz="1400" i="1">
                        <a:latin typeface="Calibri" panose="020F0502020204030204" pitchFamily="34" charset="0"/>
                        <a:ea typeface="Calibri" panose="020F0502020204030204" pitchFamily="34" charset="0"/>
                        <a:cs typeface="Calibri" panose="020F0502020204030204" pitchFamily="34" charset="0"/>
                      </a:rPr>
                      <m:t> </m:t>
                    </m:r>
                    <m:r>
                      <m:rPr>
                        <m:nor/>
                      </m:rPr>
                      <a:rPr lang="tr-TR" sz="1400" i="1">
                        <a:latin typeface="Calibri" panose="020F0502020204030204" pitchFamily="34" charset="0"/>
                        <a:ea typeface="Calibri" panose="020F0502020204030204" pitchFamily="34" charset="0"/>
                        <a:cs typeface="Calibri" panose="020F0502020204030204" pitchFamily="34" charset="0"/>
                      </a:rPr>
                      <m:t>indirmek</m:t>
                    </m:r>
                    <m:r>
                      <m:rPr>
                        <m:nor/>
                      </m:rPr>
                      <a:rPr lang="tr-TR" sz="1400" i="1">
                        <a:latin typeface="Calibri" panose="020F0502020204030204" pitchFamily="34" charset="0"/>
                        <a:ea typeface="Calibri" panose="020F0502020204030204" pitchFamily="34" charset="0"/>
                        <a:cs typeface="Calibri" panose="020F0502020204030204" pitchFamily="34" charset="0"/>
                      </a:rPr>
                      <m:t>.</m:t>
                    </m:r>
                  </m:oMath>
                </a14:m>
                <a:endParaRPr lang="tr-TR" sz="1400" b="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2" name="Metin kutusu 11">
                <a:extLst>
                  <a:ext uri="{FF2B5EF4-FFF2-40B4-BE49-F238E27FC236}">
                    <a16:creationId xmlns:a16="http://schemas.microsoft.com/office/drawing/2014/main" id="{EB7D0736-8578-9B43-CBCE-4904C64DC1A8}"/>
                  </a:ext>
                </a:extLst>
              </p:cNvPr>
              <p:cNvSpPr txBox="1">
                <a:spLocks noRot="1" noChangeAspect="1" noMove="1" noResize="1" noEditPoints="1" noAdjustHandles="1" noChangeArrowheads="1" noChangeShapeType="1" noTextEdit="1"/>
              </p:cNvSpPr>
              <p:nvPr/>
            </p:nvSpPr>
            <p:spPr>
              <a:xfrm>
                <a:off x="-18424" y="5062515"/>
                <a:ext cx="4983186" cy="1615827"/>
              </a:xfrm>
              <a:prstGeom prst="rect">
                <a:avLst/>
              </a:prstGeom>
              <a:blipFill>
                <a:blip r:embed="rId3"/>
                <a:stretch>
                  <a:fillRect l="-367" t="-752" r="-612" b="-3008"/>
                </a:stretch>
              </a:blipFill>
            </p:spPr>
            <p:txBody>
              <a:bodyPr/>
              <a:lstStyle/>
              <a:p>
                <a:r>
                  <a:rPr lang="tr-TR">
                    <a:noFill/>
                  </a:rPr>
                  <a:t> </a:t>
                </a:r>
              </a:p>
            </p:txBody>
          </p:sp>
        </mc:Fallback>
      </mc:AlternateContent>
      <p:sp>
        <p:nvSpPr>
          <p:cNvPr id="13" name="Metin kutusu 12">
            <a:extLst>
              <a:ext uri="{FF2B5EF4-FFF2-40B4-BE49-F238E27FC236}">
                <a16:creationId xmlns:a16="http://schemas.microsoft.com/office/drawing/2014/main" id="{8A4810BD-4E38-7A98-DD64-04BE32F6D3C7}"/>
              </a:ext>
            </a:extLst>
          </p:cNvPr>
          <p:cNvSpPr txBox="1"/>
          <p:nvPr/>
        </p:nvSpPr>
        <p:spPr>
          <a:xfrm>
            <a:off x="5449578" y="5290019"/>
            <a:ext cx="3829448" cy="1815882"/>
          </a:xfrm>
          <a:prstGeom prst="rect">
            <a:avLst/>
          </a:prstGeom>
          <a:noFill/>
        </p:spPr>
        <p:txBody>
          <a:bodyPr wrap="square" rtlCol="0">
            <a:spAutoFit/>
          </a:bodyPr>
          <a:lstStyle/>
          <a:p>
            <a:r>
              <a:rPr lang="tr-TR" sz="1500" b="1" dirty="0">
                <a:solidFill>
                  <a:srgbClr val="FF0000"/>
                </a:solidFill>
                <a:latin typeface="Calibri" panose="020F0502020204030204" pitchFamily="34" charset="0"/>
                <a:ea typeface="Calibri" panose="020F0502020204030204" pitchFamily="34" charset="0"/>
                <a:cs typeface="Calibri" panose="020F0502020204030204" pitchFamily="34" charset="0"/>
              </a:rPr>
              <a:t>4. </a:t>
            </a:r>
            <a:r>
              <a:rPr lang="tr-TR" sz="1500" b="1" dirty="0">
                <a:latin typeface="Calibri" panose="020F0502020204030204" pitchFamily="34" charset="0"/>
                <a:ea typeface="Calibri" panose="020F0502020204030204" pitchFamily="34" charset="0"/>
                <a:cs typeface="Calibri" panose="020F0502020204030204" pitchFamily="34" charset="0"/>
              </a:rPr>
              <a:t>Aktivasyon Fonksiyonları</a:t>
            </a:r>
          </a:p>
          <a:p>
            <a:r>
              <a:rPr lang="tr-TR" sz="1400" dirty="0">
                <a:latin typeface="Calibri" panose="020F0502020204030204" pitchFamily="34" charset="0"/>
                <a:ea typeface="Calibri" panose="020F0502020204030204" pitchFamily="34" charset="0"/>
                <a:cs typeface="Calibri" panose="020F0502020204030204" pitchFamily="34" charset="0"/>
              </a:rPr>
              <a:t>Aktivasyon fonksiyonları nöronun çıkışını belirleyen matematiksel fonksiyonlardır.</a:t>
            </a:r>
          </a:p>
          <a:p>
            <a:r>
              <a:rPr lang="tr-TR" sz="1400" dirty="0">
                <a:latin typeface="Calibri" panose="020F0502020204030204" pitchFamily="34" charset="0"/>
                <a:ea typeface="Calibri" panose="020F0502020204030204" pitchFamily="34" charset="0"/>
                <a:cs typeface="Calibri" panose="020F0502020204030204" pitchFamily="34" charset="0"/>
              </a:rPr>
              <a:t>En yaygınları: </a:t>
            </a:r>
            <a:r>
              <a:rPr lang="tr-TR" sz="1400" b="1" dirty="0" err="1">
                <a:latin typeface="Calibri" panose="020F0502020204030204" pitchFamily="34" charset="0"/>
                <a:ea typeface="Calibri" panose="020F0502020204030204" pitchFamily="34" charset="0"/>
                <a:cs typeface="Calibri" panose="020F0502020204030204" pitchFamily="34" charset="0"/>
              </a:rPr>
              <a:t>ReLU</a:t>
            </a:r>
            <a:r>
              <a:rPr lang="tr-TR" sz="1400" dirty="0">
                <a:latin typeface="Calibri" panose="020F0502020204030204" pitchFamily="34" charset="0"/>
                <a:ea typeface="Calibri" panose="020F0502020204030204" pitchFamily="34" charset="0"/>
                <a:cs typeface="Calibri" panose="020F0502020204030204" pitchFamily="34" charset="0"/>
              </a:rPr>
              <a:t>, </a:t>
            </a:r>
            <a:r>
              <a:rPr lang="tr-TR" sz="1400" b="1" dirty="0">
                <a:latin typeface="Calibri" panose="020F0502020204030204" pitchFamily="34" charset="0"/>
                <a:ea typeface="Calibri" panose="020F0502020204030204" pitchFamily="34" charset="0"/>
                <a:cs typeface="Calibri" panose="020F0502020204030204" pitchFamily="34" charset="0"/>
              </a:rPr>
              <a:t>Sigmoid, </a:t>
            </a:r>
            <a:r>
              <a:rPr lang="tr-TR" sz="1400" b="1" dirty="0" err="1">
                <a:latin typeface="Calibri" panose="020F0502020204030204" pitchFamily="34" charset="0"/>
                <a:ea typeface="Calibri" panose="020F0502020204030204" pitchFamily="34" charset="0"/>
                <a:cs typeface="Calibri" panose="020F0502020204030204" pitchFamily="34" charset="0"/>
              </a:rPr>
              <a:t>Tanh</a:t>
            </a:r>
            <a:endParaRPr lang="tr-TR" sz="1400" dirty="0">
              <a:latin typeface="Calibri" panose="020F0502020204030204" pitchFamily="34" charset="0"/>
              <a:ea typeface="Calibri" panose="020F0502020204030204" pitchFamily="34" charset="0"/>
              <a:cs typeface="Calibri" panose="020F0502020204030204" pitchFamily="34" charset="0"/>
            </a:endParaRPr>
          </a:p>
          <a:p>
            <a:endParaRPr lang="tr-TR" sz="1400" dirty="0">
              <a:latin typeface="Calibri" panose="020F0502020204030204" pitchFamily="34" charset="0"/>
              <a:ea typeface="Calibri" panose="020F0502020204030204" pitchFamily="34" charset="0"/>
              <a:cs typeface="Calibri" panose="020F0502020204030204" pitchFamily="34" charset="0"/>
            </a:endParaRPr>
          </a:p>
          <a:p>
            <a:r>
              <a:rPr lang="tr-TR" sz="1400" dirty="0">
                <a:latin typeface="Calibri" panose="020F0502020204030204" pitchFamily="34" charset="0"/>
                <a:ea typeface="Calibri" panose="020F0502020204030204" pitchFamily="34" charset="0"/>
                <a:cs typeface="Calibri" panose="020F0502020204030204" pitchFamily="34" charset="0"/>
              </a:rPr>
              <a:t>Doğrusal olmayan ilişkilerin öğrenilmesini sağlarlar.</a:t>
            </a:r>
          </a:p>
          <a:p>
            <a:endParaRPr lang="tr-TR"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09202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984</TotalTime>
  <Words>7171</Words>
  <Application>Microsoft Office PowerPoint</Application>
  <PresentationFormat>Geniş ekran</PresentationFormat>
  <Paragraphs>802</Paragraphs>
  <Slides>59</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59</vt:i4>
      </vt:variant>
    </vt:vector>
  </HeadingPairs>
  <TitlesOfParts>
    <vt:vector size="67" baseType="lpstr">
      <vt:lpstr>Aptos</vt:lpstr>
      <vt:lpstr>Aptos Display</vt:lpstr>
      <vt:lpstr>Arial</vt:lpstr>
      <vt:lpstr>Calibri</vt:lpstr>
      <vt:lpstr>Cambria Math</vt:lpstr>
      <vt:lpstr>Courier New</vt:lpstr>
      <vt:lpstr>Georgia</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ENSAR AKBAŞ</dc:creator>
  <cp:lastModifiedBy>ENSAR AKBAŞ</cp:lastModifiedBy>
  <cp:revision>31</cp:revision>
  <dcterms:created xsi:type="dcterms:W3CDTF">2025-11-18T10:59:30Z</dcterms:created>
  <dcterms:modified xsi:type="dcterms:W3CDTF">2025-12-12T12:02:32Z</dcterms:modified>
</cp:coreProperties>
</file>